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tags/tag2.xml" ContentType="application/vnd.openxmlformats-officedocument.presentationml.tags+xml"/>
  <Override PartName="/ppt/charts/chart2.xml" ContentType="application/vnd.openxmlformats-officedocument.drawingml.chart+xml"/>
  <Override PartName="/ppt/tags/tag3.xml" ContentType="application/vnd.openxmlformats-officedocument.presentationml.tags+xml"/>
  <Override PartName="/ppt/charts/chart3.xml" ContentType="application/vnd.openxmlformats-officedocument.drawingml.chart+xml"/>
  <Override PartName="/ppt/tags/tag4.xml" ContentType="application/vnd.openxmlformats-officedocument.presentationml.tags+xml"/>
  <Override PartName="/ppt/charts/chart4.xml" ContentType="application/vnd.openxmlformats-officedocument.drawingml.chart+xml"/>
  <Override PartName="/ppt/tags/tag5.xml" ContentType="application/vnd.openxmlformats-officedocument.presentationml.tags+xml"/>
  <Override PartName="/ppt/charts/chart5.xml" ContentType="application/vnd.openxmlformats-officedocument.drawingml.chart+xml"/>
  <Override PartName="/ppt/tags/tag6.xml" ContentType="application/vnd.openxmlformats-officedocument.presentationml.tags+xml"/>
  <Override PartName="/ppt/charts/chart6.xml" ContentType="application/vnd.openxmlformats-officedocument.drawingml.chart+xml"/>
  <Override PartName="/ppt/tags/tag7.xml" ContentType="application/vnd.openxmlformats-officedocument.presentationml.tags+xml"/>
  <Override PartName="/ppt/charts/chart7.xml" ContentType="application/vnd.openxmlformats-officedocument.drawingml.chart+xml"/>
  <Override PartName="/ppt/tags/tag8.xml" ContentType="application/vnd.openxmlformats-officedocument.presentationml.tags+xml"/>
  <Override PartName="/ppt/charts/chart8.xml" ContentType="application/vnd.openxmlformats-officedocument.drawingml.chart+xml"/>
  <Override PartName="/ppt/tags/tag9.xml" ContentType="application/vnd.openxmlformats-officedocument.presentationml.tags+xml"/>
  <Override PartName="/ppt/charts/chart9.xml" ContentType="application/vnd.openxmlformats-officedocument.drawingml.chart+xml"/>
  <Override PartName="/ppt/tags/tag10.xml" ContentType="application/vnd.openxmlformats-officedocument.presentationml.tags+xml"/>
  <Override PartName="/ppt/charts/chart10.xml" ContentType="application/vnd.openxmlformats-officedocument.drawingml.chart+xml"/>
  <Override PartName="/ppt/tags/tag11.xml" ContentType="application/vnd.openxmlformats-officedocument.presentationml.tags+xml"/>
  <Override PartName="/ppt/charts/chart11.xml" ContentType="application/vnd.openxmlformats-officedocument.drawingml.chart+xml"/>
  <Override PartName="/ppt/tags/tag12.xml" ContentType="application/vnd.openxmlformats-officedocument.presentationml.tags+xml"/>
  <Override PartName="/ppt/charts/chart12.xml" ContentType="application/vnd.openxmlformats-officedocument.drawingml.chart+xml"/>
  <Override PartName="/ppt/tags/tag13.xml" ContentType="application/vnd.openxmlformats-officedocument.presentationml.tags+xml"/>
  <Override PartName="/ppt/charts/chart13.xml" ContentType="application/vnd.openxmlformats-officedocument.drawingml.chart+xml"/>
  <Override PartName="/ppt/tags/tag14.xml" ContentType="application/vnd.openxmlformats-officedocument.presentationml.tags+xml"/>
  <Override PartName="/ppt/charts/chart14.xml" ContentType="application/vnd.openxmlformats-officedocument.drawingml.chart+xml"/>
  <Override PartName="/ppt/tags/tag15.xml" ContentType="application/vnd.openxmlformats-officedocument.presentationml.tags+xml"/>
  <Override PartName="/ppt/charts/chart15.xml" ContentType="application/vnd.openxmlformats-officedocument.drawingml.chart+xml"/>
  <Override PartName="/ppt/tags/tag16.xml" ContentType="application/vnd.openxmlformats-officedocument.presentationml.tags+xml"/>
  <Override PartName="/ppt/charts/chart16.xml" ContentType="application/vnd.openxmlformats-officedocument.drawingml.chart+xml"/>
  <Override PartName="/ppt/tags/tag17.xml" ContentType="application/vnd.openxmlformats-officedocument.presentationml.tags+xml"/>
  <Override PartName="/ppt/charts/chart17.xml" ContentType="application/vnd.openxmlformats-officedocument.drawingml.chart+xml"/>
  <Override PartName="/ppt/tags/tag18.xml" ContentType="application/vnd.openxmlformats-officedocument.presentationml.tags+xml"/>
  <Override PartName="/ppt/charts/chart18.xml" ContentType="application/vnd.openxmlformats-officedocument.drawingml.chart+xml"/>
  <Override PartName="/ppt/tags/tag19.xml" ContentType="application/vnd.openxmlformats-officedocument.presentationml.tags+xml"/>
  <Override PartName="/ppt/charts/chart19.xml" ContentType="application/vnd.openxmlformats-officedocument.drawingml.chart+xml"/>
  <Override PartName="/ppt/tags/tag20.xml" ContentType="application/vnd.openxmlformats-officedocument.presentationml.tags+xml"/>
  <Override PartName="/ppt/charts/chart20.xml" ContentType="application/vnd.openxmlformats-officedocument.drawingml.chart+xml"/>
  <Override PartName="/ppt/tags/tag21.xml" ContentType="application/vnd.openxmlformats-officedocument.presentationml.tags+xml"/>
  <Override PartName="/ppt/charts/chart21.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708" r:id="rId2"/>
  </p:sldMasterIdLst>
  <p:notesMasterIdLst>
    <p:notesMasterId r:id="rId38"/>
  </p:notesMasterIdLst>
  <p:sldIdLst>
    <p:sldId id="256" r:id="rId3"/>
    <p:sldId id="1571" r:id="rId4"/>
    <p:sldId id="1584" r:id="rId5"/>
    <p:sldId id="275" r:id="rId6"/>
    <p:sldId id="1594" r:id="rId7"/>
    <p:sldId id="1597" r:id="rId8"/>
    <p:sldId id="1596" r:id="rId9"/>
    <p:sldId id="1568" r:id="rId10"/>
    <p:sldId id="1607" r:id="rId11"/>
    <p:sldId id="1608" r:id="rId12"/>
    <p:sldId id="1609" r:id="rId13"/>
    <p:sldId id="1610" r:id="rId14"/>
    <p:sldId id="1595" r:id="rId15"/>
    <p:sldId id="1612" r:id="rId16"/>
    <p:sldId id="1613" r:id="rId17"/>
    <p:sldId id="1614" r:id="rId18"/>
    <p:sldId id="1615" r:id="rId19"/>
    <p:sldId id="1611" r:id="rId20"/>
    <p:sldId id="1624" r:id="rId21"/>
    <p:sldId id="1617" r:id="rId22"/>
    <p:sldId id="1620" r:id="rId23"/>
    <p:sldId id="1629" r:id="rId24"/>
    <p:sldId id="1621" r:id="rId25"/>
    <p:sldId id="1622" r:id="rId26"/>
    <p:sldId id="1623" r:id="rId27"/>
    <p:sldId id="1625" r:id="rId28"/>
    <p:sldId id="1626" r:id="rId29"/>
    <p:sldId id="1627" r:id="rId30"/>
    <p:sldId id="1628" r:id="rId31"/>
    <p:sldId id="1572" r:id="rId32"/>
    <p:sldId id="1592" r:id="rId33"/>
    <p:sldId id="1575" r:id="rId34"/>
    <p:sldId id="1576" r:id="rId35"/>
    <p:sldId id="1577" r:id="rId36"/>
    <p:sldId id="1603" r:id="rId3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CC4A04-0A0B-EE75-AF03-7D1C5D4A7140}" name="Liukkonen Minerva" initials="LM" userId="S::minerva.liukkonen@redcross.fi::e4ecea4a-55a3-49d0-aa3c-69e3298b31f5" providerId="AD"/>
  <p188:author id="{4483AB88-7580-24E3-15FD-21F938F08BE3}" name="Saarto Sanna" initials="SS" userId="S::Sanna.Saarto@redcross.fi::21eddccb-70d2-45e4-b205-ea2663646d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A6471"/>
    <a:srgbClr val="E9F1F4"/>
    <a:srgbClr val="D0E1E7"/>
    <a:srgbClr val="E60F2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autoAdjust="0"/>
    <p:restoredTop sz="94660"/>
  </p:normalViewPr>
  <p:slideViewPr>
    <p:cSldViewPr snapToGrid="0">
      <p:cViewPr varScale="1">
        <p:scale>
          <a:sx n="71" d="100"/>
          <a:sy n="71" d="100"/>
        </p:scale>
        <p:origin x="644"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Taul1!$B$6</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Taul1!$B$7:$B$13</c:f>
              <c:numCache>
                <c:formatCode>General</c:formatCode>
                <c:ptCount val="7"/>
                <c:pt idx="0">
                  <c:v>33.752960000000002</c:v>
                </c:pt>
                <c:pt idx="2">
                  <c:v>50.355119999999999</c:v>
                </c:pt>
                <c:pt idx="3">
                  <c:v>49.730670000000003</c:v>
                </c:pt>
                <c:pt idx="4">
                  <c:v>35.42998</c:v>
                </c:pt>
                <c:pt idx="5">
                  <c:v>29.09243</c:v>
                </c:pt>
                <c:pt idx="6">
                  <c:v>19.325859999999999</c:v>
                </c:pt>
              </c:numCache>
            </c:numRef>
          </c:val>
          <c:extLst>
            <c:ext xmlns:c16="http://schemas.microsoft.com/office/drawing/2014/chart" uri="{C3380CC4-5D6E-409C-BE32-E72D297353CC}">
              <c16:uniqueId val="{00000000-32F4-4469-9FBC-AAC951D4BF9E}"/>
            </c:ext>
          </c:extLst>
        </c:ser>
        <c:ser>
          <c:idx val="1"/>
          <c:order val="1"/>
          <c:tx>
            <c:strRef>
              <c:f>Taul1!$C$6</c:f>
              <c:strCache>
                <c:ptCount val="1"/>
                <c:pt idx="0">
                  <c:v>Ei</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Taul1!$C$7:$C$13</c:f>
              <c:numCache>
                <c:formatCode>General</c:formatCode>
                <c:ptCount val="7"/>
                <c:pt idx="0">
                  <c:v>66.247039999999998</c:v>
                </c:pt>
                <c:pt idx="2">
                  <c:v>49.644880000000001</c:v>
                </c:pt>
                <c:pt idx="3">
                  <c:v>50.269329999999997</c:v>
                </c:pt>
                <c:pt idx="4">
                  <c:v>64.57002</c:v>
                </c:pt>
                <c:pt idx="5">
                  <c:v>70.907570000000007</c:v>
                </c:pt>
                <c:pt idx="6">
                  <c:v>80.674139999999994</c:v>
                </c:pt>
              </c:numCache>
            </c:numRef>
          </c:val>
          <c:extLst>
            <c:ext xmlns:c16="http://schemas.microsoft.com/office/drawing/2014/chart" uri="{C3380CC4-5D6E-409C-BE32-E72D297353CC}">
              <c16:uniqueId val="{00000001-32F4-4469-9FBC-AAC951D4BF9E}"/>
            </c:ext>
          </c:extLst>
        </c:ser>
        <c:dLbls>
          <c:showLegendKey val="0"/>
          <c:showVal val="0"/>
          <c:showCatName val="0"/>
          <c:showSerName val="0"/>
          <c:showPercent val="0"/>
          <c:showBubbleSize val="0"/>
        </c:dLbls>
        <c:gapWidth val="45"/>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20711419689773247"/>
          <c:y val="5.1892572213149711E-2"/>
          <c:w val="0.75409149006674769"/>
          <c:h val="6.1141680275434526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41531467631542"/>
          <c:y val="1.2420372697243342E-2"/>
          <c:w val="0.67236241421931719"/>
          <c:h val="0.92020426193132265"/>
        </c:manualLayout>
      </c:layout>
      <c:barChart>
        <c:barDir val="bar"/>
        <c:grouping val="clustered"/>
        <c:varyColors val="0"/>
        <c:ser>
          <c:idx val="0"/>
          <c:order val="0"/>
          <c:tx>
            <c:strRef>
              <c:f>Taul1!$B$6</c:f>
              <c:strCache>
                <c:ptCount val="1"/>
                <c:pt idx="0">
                  <c:v>2025, n=1199</c:v>
                </c:pt>
              </c:strCache>
            </c:strRef>
          </c:tx>
          <c:spPr>
            <a:solidFill>
              <a:srgbClr val="4DA7BC"/>
            </a:solidFill>
          </c:spPr>
          <c:invertIfNegative val="0"/>
          <c:dLbls>
            <c:numFmt formatCode="#,##0" sourceLinked="0"/>
            <c:spPr>
              <a:noFill/>
              <a:ln>
                <a:noFill/>
              </a:ln>
              <a:effectLst/>
            </c:spPr>
            <c:txPr>
              <a:bodyPr/>
              <a:lstStyle/>
              <a:p>
                <a:pPr>
                  <a:defRPr sz="12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Taul1!$A$7:$A$10</c:f>
              <c:strCache>
                <c:ptCount val="4"/>
                <c:pt idx="0">
                  <c:v>Rasistiset kommentit, vitsit</c:v>
                </c:pt>
                <c:pt idx="1">
                  <c:v>Nimittely, kiusaaminen, eristäminen</c:v>
                </c:pt>
                <c:pt idx="2">
                  <c:v>Eriarvoinen kohtelu</c:v>
                </c:pt>
                <c:pt idx="3">
                  <c:v>Rasistinen väkivalta, pahoinpitely</c:v>
                </c:pt>
              </c:strCache>
            </c:strRef>
          </c:cat>
          <c:val>
            <c:numRef>
              <c:f>Taul1!$B$7:$B$10</c:f>
              <c:numCache>
                <c:formatCode>General</c:formatCode>
                <c:ptCount val="4"/>
                <c:pt idx="0">
                  <c:v>69.279439999999994</c:v>
                </c:pt>
                <c:pt idx="1">
                  <c:v>46.938989999999997</c:v>
                </c:pt>
                <c:pt idx="2">
                  <c:v>42.384</c:v>
                </c:pt>
                <c:pt idx="3">
                  <c:v>6.9972099999999999</c:v>
                </c:pt>
              </c:numCache>
            </c:numRef>
          </c:val>
          <c:extLst>
            <c:ext xmlns:c16="http://schemas.microsoft.com/office/drawing/2014/chart" uri="{C3380CC4-5D6E-409C-BE32-E72D297353CC}">
              <c16:uniqueId val="{00000000-5A06-45D4-A068-6A73EA0FE7FB}"/>
            </c:ext>
          </c:extLst>
        </c:ser>
        <c:ser>
          <c:idx val="1"/>
          <c:order val="1"/>
          <c:tx>
            <c:strRef>
              <c:f>Taul1!$C$6</c:f>
              <c:strCache>
                <c:ptCount val="1"/>
                <c:pt idx="0">
                  <c:v>2024, n=1112</c:v>
                </c:pt>
              </c:strCache>
            </c:strRef>
          </c:tx>
          <c:spPr>
            <a:solidFill>
              <a:srgbClr val="797979"/>
            </a:solidFill>
          </c:spPr>
          <c:invertIfNegative val="0"/>
          <c:dLbls>
            <c:numFmt formatCode="#,##0" sourceLinked="0"/>
            <c:spPr>
              <a:noFill/>
              <a:ln>
                <a:noFill/>
              </a:ln>
              <a:effectLst/>
            </c:spPr>
            <c:txPr>
              <a:bodyPr/>
              <a:lstStyle/>
              <a:p>
                <a:pPr>
                  <a:defRPr>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Taul1!$A$7:$A$10</c:f>
              <c:strCache>
                <c:ptCount val="4"/>
                <c:pt idx="0">
                  <c:v>Rasistiset kommentit, vitsit</c:v>
                </c:pt>
                <c:pt idx="1">
                  <c:v>Nimittely, kiusaaminen, eristäminen</c:v>
                </c:pt>
                <c:pt idx="2">
                  <c:v>Eriarvoinen kohtelu</c:v>
                </c:pt>
                <c:pt idx="3">
                  <c:v>Rasistinen väkivalta, pahoinpitely</c:v>
                </c:pt>
              </c:strCache>
            </c:strRef>
          </c:cat>
          <c:val>
            <c:numRef>
              <c:f>Taul1!$C$7:$C$10</c:f>
              <c:numCache>
                <c:formatCode>General</c:formatCode>
                <c:ptCount val="4"/>
                <c:pt idx="0">
                  <c:v>71.423519999999996</c:v>
                </c:pt>
                <c:pt idx="1">
                  <c:v>53.709569999999999</c:v>
                </c:pt>
                <c:pt idx="2">
                  <c:v>41.790289999999999</c:v>
                </c:pt>
                <c:pt idx="3">
                  <c:v>7.8442999999999996</c:v>
                </c:pt>
              </c:numCache>
            </c:numRef>
          </c:val>
          <c:extLst>
            <c:ext xmlns:c16="http://schemas.microsoft.com/office/drawing/2014/chart" uri="{C3380CC4-5D6E-409C-BE32-E72D297353CC}">
              <c16:uniqueId val="{00000001-5A06-45D4-A068-6A73EA0FE7FB}"/>
            </c:ext>
          </c:extLst>
        </c:ser>
        <c:dLbls>
          <c:showLegendKey val="0"/>
          <c:showVal val="0"/>
          <c:showCatName val="0"/>
          <c:showSerName val="0"/>
          <c:showPercent val="0"/>
          <c:showBubbleSize val="0"/>
        </c:dLbls>
        <c:gapWidth val="5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938463446157662"/>
          <c:y val="0.3875095434735123"/>
          <c:w val="0.11098689889687471"/>
          <c:h val="0.13418342192034449"/>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Taul1!$B$5</c:f>
              <c:strCache>
                <c:ptCount val="1"/>
                <c:pt idx="0">
                  <c:v>Kokenut tai todistanut 
rasismia yhteensä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Taul1!$B$6:$B$12</c:f>
              <c:numCache>
                <c:formatCode>General</c:formatCode>
                <c:ptCount val="7"/>
                <c:pt idx="0">
                  <c:v>78.884110000000007</c:v>
                </c:pt>
                <c:pt idx="2">
                  <c:v>85.532550000000001</c:v>
                </c:pt>
                <c:pt idx="3">
                  <c:v>90.511799999999994</c:v>
                </c:pt>
                <c:pt idx="4">
                  <c:v>78.294380000000004</c:v>
                </c:pt>
                <c:pt idx="5">
                  <c:v>74.627129999999994</c:v>
                </c:pt>
                <c:pt idx="6">
                  <c:v>73.154089999999997</c:v>
                </c:pt>
              </c:numCache>
            </c:numRef>
          </c:val>
          <c:extLst>
            <c:ext xmlns:c16="http://schemas.microsoft.com/office/drawing/2014/chart" uri="{C3380CC4-5D6E-409C-BE32-E72D297353CC}">
              <c16:uniqueId val="{00000000-32F4-4469-9FBC-AAC951D4BF9E}"/>
            </c:ext>
          </c:extLst>
        </c:ser>
        <c:ser>
          <c:idx val="1"/>
          <c:order val="1"/>
          <c:tx>
            <c:strRef>
              <c:f>Taul1!$C$5</c:f>
              <c:strCache>
                <c:ptCount val="1"/>
                <c:pt idx="0">
                  <c:v>Ei kokenut tai todistanut rasismia 
mainituissa tilanteissa/muodoissa</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Taul1!$C$6:$C$12</c:f>
              <c:numCache>
                <c:formatCode>General</c:formatCode>
                <c:ptCount val="7"/>
                <c:pt idx="0">
                  <c:v>21.11589</c:v>
                </c:pt>
                <c:pt idx="2">
                  <c:v>14.467449999999999</c:v>
                </c:pt>
                <c:pt idx="3">
                  <c:v>9.4882000000000009</c:v>
                </c:pt>
                <c:pt idx="4">
                  <c:v>21.70562</c:v>
                </c:pt>
                <c:pt idx="5">
                  <c:v>25.372869999999999</c:v>
                </c:pt>
                <c:pt idx="6">
                  <c:v>26.84591</c:v>
                </c:pt>
              </c:numCache>
            </c:numRef>
          </c:val>
          <c:extLst>
            <c:ext xmlns:c16="http://schemas.microsoft.com/office/drawing/2014/chart" uri="{C3380CC4-5D6E-409C-BE32-E72D297353CC}">
              <c16:uniqueId val="{00000001-32F4-4469-9FBC-AAC951D4BF9E}"/>
            </c:ext>
          </c:extLst>
        </c:ser>
        <c:dLbls>
          <c:showLegendKey val="0"/>
          <c:showVal val="0"/>
          <c:showCatName val="0"/>
          <c:showSerName val="0"/>
          <c:showPercent val="0"/>
          <c:showBubbleSize val="0"/>
        </c:dLbls>
        <c:gapWidth val="45"/>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20711419689773247"/>
          <c:y val="2.5472492952911926E-2"/>
          <c:w val="0.75409149006674769"/>
          <c:h val="8.7561759535672301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Taul1!$B$5</c:f>
              <c:strCache>
                <c:ptCount val="1"/>
                <c:pt idx="0">
                  <c:v>Itseeni 
kohdistuvaa</c:v>
                </c:pt>
              </c:strCache>
            </c:strRef>
          </c:tx>
          <c:spPr>
            <a:solidFill>
              <a:srgbClr val="4A7040"/>
            </a:solidFill>
            <a:ln>
              <a:noFill/>
            </a:ln>
          </c:spPr>
          <c:invertIfNegative val="0"/>
          <c:dLbls>
            <c:numFmt formatCode="#,##0" sourceLinked="0"/>
            <c:spPr>
              <a:noFill/>
              <a:ln>
                <a:noFill/>
              </a:ln>
              <a:effectLst/>
            </c:spPr>
            <c:txPr>
              <a:bodyPr/>
              <a:lstStyle/>
              <a:p>
                <a:pPr>
                  <a:defRPr b="0">
                    <a:solidFill>
                      <a:schemeClr val="bg1"/>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n=960</c:v>
                </c:pt>
                <c:pt idx="1">
                  <c:v>IKÄRYHMÄ</c:v>
                </c:pt>
                <c:pt idx="2">
                  <c:v>15-24 vuotta, n=111</c:v>
                </c:pt>
                <c:pt idx="3">
                  <c:v>25-34 vuotta, n=173</c:v>
                </c:pt>
                <c:pt idx="4">
                  <c:v>35-49 vuotta, n=216</c:v>
                </c:pt>
                <c:pt idx="5">
                  <c:v>50-64 vuotta, n=213</c:v>
                </c:pt>
                <c:pt idx="6">
                  <c:v>65+ vuotta, n=247</c:v>
                </c:pt>
              </c:strCache>
            </c:strRef>
          </c:cat>
          <c:val>
            <c:numRef>
              <c:f>Taul1!$B$6:$B$12</c:f>
              <c:numCache>
                <c:formatCode>General</c:formatCode>
                <c:ptCount val="7"/>
                <c:pt idx="0">
                  <c:v>3.35121</c:v>
                </c:pt>
                <c:pt idx="2">
                  <c:v>1.33525</c:v>
                </c:pt>
                <c:pt idx="3">
                  <c:v>4.6364200000000002</c:v>
                </c:pt>
                <c:pt idx="4">
                  <c:v>4.6804600000000001</c:v>
                </c:pt>
                <c:pt idx="5">
                  <c:v>1.9127400000000001</c:v>
                </c:pt>
                <c:pt idx="6">
                  <c:v>3.5788899999999999</c:v>
                </c:pt>
              </c:numCache>
            </c:numRef>
          </c:val>
          <c:extLst>
            <c:ext xmlns:c16="http://schemas.microsoft.com/office/drawing/2014/chart" uri="{C3380CC4-5D6E-409C-BE32-E72D297353CC}">
              <c16:uniqueId val="{00000000-32F4-4469-9FBC-AAC951D4BF9E}"/>
            </c:ext>
          </c:extLst>
        </c:ser>
        <c:ser>
          <c:idx val="1"/>
          <c:order val="1"/>
          <c:tx>
            <c:strRef>
              <c:f>Taul1!$C$5</c:f>
              <c:strCache>
                <c:ptCount val="1"/>
                <c:pt idx="0">
                  <c:v>Muihin 
kohdistuvaa</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n=960</c:v>
                </c:pt>
                <c:pt idx="1">
                  <c:v>IKÄRYHMÄ</c:v>
                </c:pt>
                <c:pt idx="2">
                  <c:v>15-24 vuotta, n=111</c:v>
                </c:pt>
                <c:pt idx="3">
                  <c:v>25-34 vuotta, n=173</c:v>
                </c:pt>
                <c:pt idx="4">
                  <c:v>35-49 vuotta, n=216</c:v>
                </c:pt>
                <c:pt idx="5">
                  <c:v>50-64 vuotta, n=213</c:v>
                </c:pt>
                <c:pt idx="6">
                  <c:v>65+ vuotta, n=247</c:v>
                </c:pt>
              </c:strCache>
            </c:strRef>
          </c:cat>
          <c:val>
            <c:numRef>
              <c:f>Taul1!$C$6:$C$12</c:f>
              <c:numCache>
                <c:formatCode>General</c:formatCode>
                <c:ptCount val="7"/>
                <c:pt idx="0">
                  <c:v>84.343620000000001</c:v>
                </c:pt>
                <c:pt idx="2">
                  <c:v>87.290239999999997</c:v>
                </c:pt>
                <c:pt idx="3">
                  <c:v>76.157319999999999</c:v>
                </c:pt>
                <c:pt idx="4">
                  <c:v>76.684520000000006</c:v>
                </c:pt>
                <c:pt idx="5">
                  <c:v>90.94614</c:v>
                </c:pt>
                <c:pt idx="6">
                  <c:v>89.751180000000005</c:v>
                </c:pt>
              </c:numCache>
            </c:numRef>
          </c:val>
          <c:extLst>
            <c:ext xmlns:c16="http://schemas.microsoft.com/office/drawing/2014/chart" uri="{C3380CC4-5D6E-409C-BE32-E72D297353CC}">
              <c16:uniqueId val="{00000001-32F4-4469-9FBC-AAC951D4BF9E}"/>
            </c:ext>
          </c:extLst>
        </c:ser>
        <c:ser>
          <c:idx val="2"/>
          <c:order val="2"/>
          <c:tx>
            <c:strRef>
              <c:f>Taul1!$D$5</c:f>
              <c:strCache>
                <c:ptCount val="1"/>
                <c:pt idx="0">
                  <c:v>Itseeni ja 
muihin kohdistuvaa</c:v>
                </c:pt>
              </c:strCache>
            </c:strRef>
          </c:tx>
          <c:spPr>
            <a:solidFill>
              <a:srgbClr val="B9E6FD"/>
            </a:solidFill>
            <a:ln>
              <a:noFill/>
            </a:ln>
          </c:spPr>
          <c:invertIfNegative val="0"/>
          <c:dPt>
            <c:idx val="2"/>
            <c:invertIfNegative val="0"/>
            <c:bubble3D val="0"/>
            <c:extLst>
              <c:ext xmlns:c16="http://schemas.microsoft.com/office/drawing/2014/chart" uri="{C3380CC4-5D6E-409C-BE32-E72D297353CC}">
                <c16:uniqueId val="{00000000-1AFA-4B26-B4F1-A7136B509C8B}"/>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n=960</c:v>
                </c:pt>
                <c:pt idx="1">
                  <c:v>IKÄRYHMÄ</c:v>
                </c:pt>
                <c:pt idx="2">
                  <c:v>15-24 vuotta, n=111</c:v>
                </c:pt>
                <c:pt idx="3">
                  <c:v>25-34 vuotta, n=173</c:v>
                </c:pt>
                <c:pt idx="4">
                  <c:v>35-49 vuotta, n=216</c:v>
                </c:pt>
                <c:pt idx="5">
                  <c:v>50-64 vuotta, n=213</c:v>
                </c:pt>
                <c:pt idx="6">
                  <c:v>65+ vuotta, n=247</c:v>
                </c:pt>
              </c:strCache>
            </c:strRef>
          </c:cat>
          <c:val>
            <c:numRef>
              <c:f>Taul1!$D$6:$D$12</c:f>
              <c:numCache>
                <c:formatCode>General</c:formatCode>
                <c:ptCount val="7"/>
                <c:pt idx="0">
                  <c:v>12.30517</c:v>
                </c:pt>
                <c:pt idx="2">
                  <c:v>11.374510000000001</c:v>
                </c:pt>
                <c:pt idx="3">
                  <c:v>19.20626</c:v>
                </c:pt>
                <c:pt idx="4">
                  <c:v>18.635020000000001</c:v>
                </c:pt>
                <c:pt idx="5">
                  <c:v>7.1411199999999999</c:v>
                </c:pt>
                <c:pt idx="6">
                  <c:v>6.6699299999999999</c:v>
                </c:pt>
              </c:numCache>
            </c:numRef>
          </c:val>
          <c:extLst>
            <c:ext xmlns:c16="http://schemas.microsoft.com/office/drawing/2014/chart" uri="{C3380CC4-5D6E-409C-BE32-E72D297353CC}">
              <c16:uniqueId val="{00000003-32F4-4469-9FBC-AAC951D4BF9E}"/>
            </c:ext>
          </c:extLst>
        </c:ser>
        <c:dLbls>
          <c:showLegendKey val="0"/>
          <c:showVal val="0"/>
          <c:showCatName val="0"/>
          <c:showSerName val="0"/>
          <c:showPercent val="0"/>
          <c:showBubbleSize val="0"/>
        </c:dLbls>
        <c:gapWidth val="45"/>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20711419689773247"/>
          <c:y val="2.0188477100864372E-2"/>
          <c:w val="0.75409149006674769"/>
          <c:h val="9.5487783313743649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Taul1!$B$5</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n=927</c:v>
                </c:pt>
                <c:pt idx="1">
                  <c:v>IKÄRYHMÄ</c:v>
                </c:pt>
                <c:pt idx="2">
                  <c:v>15-24 vuotta, n=110</c:v>
                </c:pt>
                <c:pt idx="3">
                  <c:v>25-34 vuotta, n=165</c:v>
                </c:pt>
                <c:pt idx="4">
                  <c:v>35-49 vuotta, n=207</c:v>
                </c:pt>
                <c:pt idx="5">
                  <c:v>50-64 vuotta, n=208</c:v>
                </c:pt>
                <c:pt idx="6">
                  <c:v>65+ vuotta, n=237</c:v>
                </c:pt>
              </c:strCache>
            </c:strRef>
          </c:cat>
          <c:val>
            <c:numRef>
              <c:f>Taul1!$B$6:$B$12</c:f>
              <c:numCache>
                <c:formatCode>General</c:formatCode>
                <c:ptCount val="7"/>
                <c:pt idx="0">
                  <c:v>40.081009999999999</c:v>
                </c:pt>
                <c:pt idx="2">
                  <c:v>40.073740000000001</c:v>
                </c:pt>
                <c:pt idx="3">
                  <c:v>45.420610000000003</c:v>
                </c:pt>
                <c:pt idx="4">
                  <c:v>42.850239999999999</c:v>
                </c:pt>
                <c:pt idx="5">
                  <c:v>43.734360000000002</c:v>
                </c:pt>
                <c:pt idx="6">
                  <c:v>31.06213</c:v>
                </c:pt>
              </c:numCache>
            </c:numRef>
          </c:val>
          <c:extLst>
            <c:ext xmlns:c16="http://schemas.microsoft.com/office/drawing/2014/chart" uri="{C3380CC4-5D6E-409C-BE32-E72D297353CC}">
              <c16:uniqueId val="{00000000-32F4-4469-9FBC-AAC951D4BF9E}"/>
            </c:ext>
          </c:extLst>
        </c:ser>
        <c:ser>
          <c:idx val="1"/>
          <c:order val="1"/>
          <c:tx>
            <c:strRef>
              <c:f>Taul1!$C$5</c:f>
              <c:strCache>
                <c:ptCount val="1"/>
                <c:pt idx="0">
                  <c:v>Ei</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n=927</c:v>
                </c:pt>
                <c:pt idx="1">
                  <c:v>IKÄRYHMÄ</c:v>
                </c:pt>
                <c:pt idx="2">
                  <c:v>15-24 vuotta, n=110</c:v>
                </c:pt>
                <c:pt idx="3">
                  <c:v>25-34 vuotta, n=165</c:v>
                </c:pt>
                <c:pt idx="4">
                  <c:v>35-49 vuotta, n=207</c:v>
                </c:pt>
                <c:pt idx="5">
                  <c:v>50-64 vuotta, n=208</c:v>
                </c:pt>
                <c:pt idx="6">
                  <c:v>65+ vuotta, n=237</c:v>
                </c:pt>
              </c:strCache>
            </c:strRef>
          </c:cat>
          <c:val>
            <c:numRef>
              <c:f>Taul1!$C$6:$C$12</c:f>
              <c:numCache>
                <c:formatCode>General</c:formatCode>
                <c:ptCount val="7"/>
                <c:pt idx="0">
                  <c:v>59.918990000000001</c:v>
                </c:pt>
                <c:pt idx="2">
                  <c:v>59.926259999999999</c:v>
                </c:pt>
                <c:pt idx="3">
                  <c:v>54.579389999999997</c:v>
                </c:pt>
                <c:pt idx="4">
                  <c:v>57.149760000000001</c:v>
                </c:pt>
                <c:pt idx="5">
                  <c:v>56.265639999999998</c:v>
                </c:pt>
                <c:pt idx="6">
                  <c:v>68.937870000000004</c:v>
                </c:pt>
              </c:numCache>
            </c:numRef>
          </c:val>
          <c:extLst>
            <c:ext xmlns:c16="http://schemas.microsoft.com/office/drawing/2014/chart" uri="{C3380CC4-5D6E-409C-BE32-E72D297353CC}">
              <c16:uniqueId val="{00000001-32F4-4469-9FBC-AAC951D4BF9E}"/>
            </c:ext>
          </c:extLst>
        </c:ser>
        <c:dLbls>
          <c:showLegendKey val="0"/>
          <c:showVal val="0"/>
          <c:showCatName val="0"/>
          <c:showSerName val="0"/>
          <c:showPercent val="0"/>
          <c:showBubbleSize val="0"/>
        </c:dLbls>
        <c:gapWidth val="45"/>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20711419689773247"/>
          <c:y val="4.6608556361102157E-2"/>
          <c:w val="0.75409149006674769"/>
          <c:h val="6.6425696127482087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95130605645826"/>
          <c:y val="4.6766452740303111E-2"/>
          <c:w val="0.80682640442203957"/>
          <c:h val="0.88585818450368736"/>
        </c:manualLayout>
      </c:layout>
      <c:barChart>
        <c:barDir val="bar"/>
        <c:grouping val="clustered"/>
        <c:varyColors val="0"/>
        <c:ser>
          <c:idx val="0"/>
          <c:order val="0"/>
          <c:tx>
            <c:strRef>
              <c:f>Taul1!$B$6</c:f>
              <c:strCache>
                <c:ptCount val="1"/>
                <c:pt idx="0">
                  <c:v>Kyllä</c:v>
                </c:pt>
              </c:strCache>
            </c:strRef>
          </c:tx>
          <c:spPr>
            <a:solidFill>
              <a:srgbClr val="4DA7BC"/>
            </a:solidFill>
          </c:spPr>
          <c:invertIfNegative val="0"/>
          <c:dLbls>
            <c:numFmt formatCode="#,##0" sourceLinked="0"/>
            <c:spPr>
              <a:noFill/>
              <a:ln>
                <a:noFill/>
              </a:ln>
              <a:effectLst/>
            </c:spPr>
            <c:txPr>
              <a:bodyPr/>
              <a:lstStyle/>
              <a:p>
                <a:pPr>
                  <a:defRPr sz="12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Taul1!$A$7:$A$8</c:f>
              <c:strCache>
                <c:ptCount val="2"/>
                <c:pt idx="0">
                  <c:v>2025, n=927</c:v>
                </c:pt>
                <c:pt idx="1">
                  <c:v>2024, n=781</c:v>
                </c:pt>
              </c:strCache>
            </c:strRef>
          </c:cat>
          <c:val>
            <c:numRef>
              <c:f>Taul1!$B$7:$B$8</c:f>
              <c:numCache>
                <c:formatCode>General</c:formatCode>
                <c:ptCount val="2"/>
                <c:pt idx="0">
                  <c:v>40.081009999999999</c:v>
                </c:pt>
                <c:pt idx="1">
                  <c:v>45.393909999999998</c:v>
                </c:pt>
              </c:numCache>
            </c:numRef>
          </c:val>
          <c:extLst>
            <c:ext xmlns:c16="http://schemas.microsoft.com/office/drawing/2014/chart" uri="{C3380CC4-5D6E-409C-BE32-E72D297353CC}">
              <c16:uniqueId val="{00000000-00FA-41C5-A213-3106437A1D19}"/>
            </c:ext>
          </c:extLst>
        </c:ser>
        <c:dLbls>
          <c:showLegendKey val="0"/>
          <c:showVal val="0"/>
          <c:showCatName val="0"/>
          <c:showSerName val="0"/>
          <c:showPercent val="0"/>
          <c:showBubbleSize val="0"/>
        </c:dLbls>
        <c:gapWidth val="6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41531467631542"/>
          <c:y val="1.2420372697243342E-2"/>
          <c:w val="0.67236241421931719"/>
          <c:h val="0.92020426193132265"/>
        </c:manualLayout>
      </c:layout>
      <c:barChart>
        <c:barDir val="bar"/>
        <c:grouping val="clustered"/>
        <c:varyColors val="0"/>
        <c:ser>
          <c:idx val="0"/>
          <c:order val="0"/>
          <c:tx>
            <c:strRef>
              <c:f>Taul1!$B$5</c:f>
              <c:strCache>
                <c:ptCount val="1"/>
                <c:pt idx="0">
                  <c:v>Kaikki, n=373</c:v>
                </c:pt>
              </c:strCache>
            </c:strRef>
          </c:tx>
          <c:spPr>
            <a:solidFill>
              <a:srgbClr val="4DA7BC"/>
            </a:solidFill>
          </c:spPr>
          <c:invertIfNegative val="0"/>
          <c:dLbls>
            <c:numFmt formatCode="#,##0" sourceLinked="0"/>
            <c:spPr>
              <a:noFill/>
              <a:ln>
                <a:noFill/>
              </a:ln>
              <a:effectLst/>
            </c:spPr>
            <c:txPr>
              <a:bodyPr/>
              <a:lstStyle/>
              <a:p>
                <a:pPr>
                  <a:defRPr sz="12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Taul1!$A$6:$A$14</c:f>
              <c:strCache>
                <c:ptCount val="9"/>
                <c:pt idx="0">
                  <c:v>Puuttunut rasistiseen puheeseen tai vitseihin</c:v>
                </c:pt>
                <c:pt idx="1">
                  <c:v>Osoittanut tukea rasismin kokijalle eleillä tai sanoilla</c:v>
                </c:pt>
                <c:pt idx="2">
                  <c:v>Keskeyttänyt tilanteen, mennyt väliin</c:v>
                </c:pt>
                <c:pt idx="3">
                  <c:v>Puuttunut rasismiin somekeskusteluissa</c:v>
                </c:pt>
                <c:pt idx="4">
                  <c:v>Puuttunut työpaikan tai oppilaitoksen syrjiviin käytäntöihin</c:v>
                </c:pt>
                <c:pt idx="5">
                  <c:v>Ohjannut rasismin kokijan avun äärelle tai kertonut mistä voi saada tukea</c:v>
                </c:pt>
                <c:pt idx="6">
                  <c:v>Ilmoittanut viranomaiselle</c:v>
                </c:pt>
                <c:pt idx="7">
                  <c:v>Muuten</c:v>
                </c:pt>
                <c:pt idx="8">
                  <c:v>Ei halua sanoa</c:v>
                </c:pt>
              </c:strCache>
            </c:strRef>
          </c:cat>
          <c:val>
            <c:numRef>
              <c:f>Taul1!$B$6:$B$14</c:f>
              <c:numCache>
                <c:formatCode>General</c:formatCode>
                <c:ptCount val="9"/>
                <c:pt idx="0">
                  <c:v>75.45496</c:v>
                </c:pt>
                <c:pt idx="1">
                  <c:v>45.759390000000003</c:v>
                </c:pt>
                <c:pt idx="2">
                  <c:v>32.816330000000001</c:v>
                </c:pt>
                <c:pt idx="3">
                  <c:v>27.02975</c:v>
                </c:pt>
                <c:pt idx="4">
                  <c:v>17.375509999999998</c:v>
                </c:pt>
                <c:pt idx="5">
                  <c:v>4.7488700000000001</c:v>
                </c:pt>
                <c:pt idx="6">
                  <c:v>1.6479299999999999</c:v>
                </c:pt>
                <c:pt idx="7">
                  <c:v>2.23386</c:v>
                </c:pt>
                <c:pt idx="8">
                  <c:v>1.61429</c:v>
                </c:pt>
              </c:numCache>
            </c:numRef>
          </c:val>
          <c:extLst>
            <c:ext xmlns:c16="http://schemas.microsoft.com/office/drawing/2014/chart" uri="{C3380CC4-5D6E-409C-BE32-E72D297353CC}">
              <c16:uniqueId val="{00000000-A40D-4326-B00A-BC41F12F19C8}"/>
            </c:ext>
          </c:extLst>
        </c:ser>
        <c:dLbls>
          <c:showLegendKey val="0"/>
          <c:showVal val="0"/>
          <c:showCatName val="0"/>
          <c:showSerName val="0"/>
          <c:showPercent val="0"/>
          <c:showBubbleSize val="0"/>
        </c:dLbls>
        <c:gapWidth val="45"/>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41531467631542"/>
          <c:y val="1.2420372697243342E-2"/>
          <c:w val="0.67236241421931719"/>
          <c:h val="0.92020426193132265"/>
        </c:manualLayout>
      </c:layout>
      <c:barChart>
        <c:barDir val="bar"/>
        <c:grouping val="clustered"/>
        <c:varyColors val="0"/>
        <c:ser>
          <c:idx val="0"/>
          <c:order val="0"/>
          <c:tx>
            <c:strRef>
              <c:f>Taul1!$B$5</c:f>
              <c:strCache>
                <c:ptCount val="1"/>
                <c:pt idx="0">
                  <c:v>Kaikki, n=554</c:v>
                </c:pt>
              </c:strCache>
            </c:strRef>
          </c:tx>
          <c:spPr>
            <a:solidFill>
              <a:srgbClr val="4DA7BC"/>
            </a:solidFill>
          </c:spPr>
          <c:invertIfNegative val="0"/>
          <c:dLbls>
            <c:numFmt formatCode="#,##0" sourceLinked="0"/>
            <c:spPr>
              <a:noFill/>
              <a:ln>
                <a:noFill/>
              </a:ln>
              <a:effectLst/>
            </c:spPr>
            <c:txPr>
              <a:bodyPr/>
              <a:lstStyle/>
              <a:p>
                <a:pPr>
                  <a:defRPr sz="12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Tilanne oli nopeasti ohi enkä ehtinyt toimia</c:v>
                </c:pt>
                <c:pt idx="1">
                  <c:v>En osannut tai en ollut varma mitä tehdä</c:v>
                </c:pt>
                <c:pt idx="2">
                  <c:v>En uskaltanut</c:v>
                </c:pt>
                <c:pt idx="3">
                  <c:v>En pystynyt</c:v>
                </c:pt>
                <c:pt idx="4">
                  <c:v>En halunnut</c:v>
                </c:pt>
                <c:pt idx="5">
                  <c:v>Muu syy</c:v>
                </c:pt>
                <c:pt idx="6">
                  <c:v>Ei halua sanoa</c:v>
                </c:pt>
              </c:strCache>
            </c:strRef>
          </c:cat>
          <c:val>
            <c:numRef>
              <c:f>Taul1!$B$6:$B$12</c:f>
              <c:numCache>
                <c:formatCode>General</c:formatCode>
                <c:ptCount val="7"/>
                <c:pt idx="0">
                  <c:v>35.94867</c:v>
                </c:pt>
                <c:pt idx="1">
                  <c:v>30.505579999999998</c:v>
                </c:pt>
                <c:pt idx="2">
                  <c:v>21.231819999999999</c:v>
                </c:pt>
                <c:pt idx="3">
                  <c:v>15.01684</c:v>
                </c:pt>
                <c:pt idx="4">
                  <c:v>9.6152499999999996</c:v>
                </c:pt>
                <c:pt idx="5">
                  <c:v>11.13818</c:v>
                </c:pt>
                <c:pt idx="6">
                  <c:v>6.6637399999999998</c:v>
                </c:pt>
              </c:numCache>
            </c:numRef>
          </c:val>
          <c:extLst>
            <c:ext xmlns:c16="http://schemas.microsoft.com/office/drawing/2014/chart" uri="{C3380CC4-5D6E-409C-BE32-E72D297353CC}">
              <c16:uniqueId val="{00000000-00FA-41C5-A213-3106437A1D19}"/>
            </c:ext>
          </c:extLst>
        </c:ser>
        <c:dLbls>
          <c:showLegendKey val="0"/>
          <c:showVal val="0"/>
          <c:showCatName val="0"/>
          <c:showSerName val="0"/>
          <c:showPercent val="0"/>
          <c:showBubbleSize val="0"/>
        </c:dLbls>
        <c:gapWidth val="45"/>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Taul1!$B$5</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Taul1!$B$6:$B$12</c:f>
              <c:numCache>
                <c:formatCode>General</c:formatCode>
                <c:ptCount val="7"/>
                <c:pt idx="0">
                  <c:v>43.20373</c:v>
                </c:pt>
                <c:pt idx="2">
                  <c:v>39.180599999999998</c:v>
                </c:pt>
                <c:pt idx="3">
                  <c:v>40.557310000000001</c:v>
                </c:pt>
                <c:pt idx="4">
                  <c:v>49.298780000000001</c:v>
                </c:pt>
                <c:pt idx="5">
                  <c:v>44.133760000000002</c:v>
                </c:pt>
                <c:pt idx="6">
                  <c:v>40.802460000000004</c:v>
                </c:pt>
              </c:numCache>
            </c:numRef>
          </c:val>
          <c:extLst>
            <c:ext xmlns:c16="http://schemas.microsoft.com/office/drawing/2014/chart" uri="{C3380CC4-5D6E-409C-BE32-E72D297353CC}">
              <c16:uniqueId val="{00000000-32F4-4469-9FBC-AAC951D4BF9E}"/>
            </c:ext>
          </c:extLst>
        </c:ser>
        <c:ser>
          <c:idx val="1"/>
          <c:order val="1"/>
          <c:tx>
            <c:strRef>
              <c:f>Taul1!$C$5</c:f>
              <c:strCache>
                <c:ptCount val="1"/>
                <c:pt idx="0">
                  <c:v>Ei</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Taul1!$C$6:$C$12</c:f>
              <c:numCache>
                <c:formatCode>General</c:formatCode>
                <c:ptCount val="7"/>
                <c:pt idx="0">
                  <c:v>19.187239999999999</c:v>
                </c:pt>
                <c:pt idx="2">
                  <c:v>25.04693</c:v>
                </c:pt>
                <c:pt idx="3">
                  <c:v>27.640360000000001</c:v>
                </c:pt>
                <c:pt idx="4">
                  <c:v>17.362770000000001</c:v>
                </c:pt>
                <c:pt idx="5">
                  <c:v>17.262989999999999</c:v>
                </c:pt>
                <c:pt idx="6">
                  <c:v>14.7629</c:v>
                </c:pt>
              </c:numCache>
            </c:numRef>
          </c:val>
          <c:extLst>
            <c:ext xmlns:c16="http://schemas.microsoft.com/office/drawing/2014/chart" uri="{C3380CC4-5D6E-409C-BE32-E72D297353CC}">
              <c16:uniqueId val="{00000001-32F4-4469-9FBC-AAC951D4BF9E}"/>
            </c:ext>
          </c:extLst>
        </c:ser>
        <c:ser>
          <c:idx val="2"/>
          <c:order val="2"/>
          <c:tx>
            <c:strRef>
              <c:f>Taul1!$D$5</c:f>
              <c:strCache>
                <c:ptCount val="1"/>
                <c:pt idx="0">
                  <c:v>Ei tiedä</c:v>
                </c:pt>
              </c:strCache>
            </c:strRef>
          </c:tx>
          <c:spPr>
            <a:solidFill>
              <a:srgbClr val="E1E1E1"/>
            </a:solidFill>
            <a:ln>
              <a:noFill/>
            </a:ln>
          </c:spPr>
          <c:invertIfNegative val="0"/>
          <c:dPt>
            <c:idx val="1"/>
            <c:invertIfNegative val="0"/>
            <c:bubble3D val="0"/>
            <c:extLst>
              <c:ext xmlns:c16="http://schemas.microsoft.com/office/drawing/2014/chart" uri="{C3380CC4-5D6E-409C-BE32-E72D297353CC}">
                <c16:uniqueId val="{00000000-F91C-42F9-858B-A3A6707256DA}"/>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Taul1!$D$6:$D$12</c:f>
              <c:numCache>
                <c:formatCode>General</c:formatCode>
                <c:ptCount val="7"/>
                <c:pt idx="0">
                  <c:v>37.609029999999997</c:v>
                </c:pt>
                <c:pt idx="2">
                  <c:v>35.772469999999998</c:v>
                </c:pt>
                <c:pt idx="3">
                  <c:v>31.802330000000001</c:v>
                </c:pt>
                <c:pt idx="4">
                  <c:v>33.338450000000002</c:v>
                </c:pt>
                <c:pt idx="5">
                  <c:v>38.603250000000003</c:v>
                </c:pt>
                <c:pt idx="6">
                  <c:v>44.434649999999998</c:v>
                </c:pt>
              </c:numCache>
            </c:numRef>
          </c:val>
          <c:extLst>
            <c:ext xmlns:c16="http://schemas.microsoft.com/office/drawing/2014/chart" uri="{C3380CC4-5D6E-409C-BE32-E72D297353CC}">
              <c16:uniqueId val="{00000003-32F4-4469-9FBC-AAC951D4BF9E}"/>
            </c:ext>
          </c:extLst>
        </c:ser>
        <c:dLbls>
          <c:showLegendKey val="0"/>
          <c:showVal val="0"/>
          <c:showCatName val="0"/>
          <c:showSerName val="0"/>
          <c:showPercent val="0"/>
          <c:showBubbleSize val="0"/>
        </c:dLbls>
        <c:gapWidth val="45"/>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20711419689773247"/>
          <c:y val="4.6608556361102157E-2"/>
          <c:w val="0.75409149006674769"/>
          <c:h val="6.6425696127482087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95130605645826"/>
          <c:y val="4.6766452740303111E-2"/>
          <c:w val="0.80682640442203957"/>
          <c:h val="0.88585818450368736"/>
        </c:manualLayout>
      </c:layout>
      <c:barChart>
        <c:barDir val="bar"/>
        <c:grouping val="clustered"/>
        <c:varyColors val="0"/>
        <c:ser>
          <c:idx val="0"/>
          <c:order val="0"/>
          <c:tx>
            <c:strRef>
              <c:f>Taul1!$B$6</c:f>
              <c:strCache>
                <c:ptCount val="1"/>
                <c:pt idx="0">
                  <c:v>Kyllä</c:v>
                </c:pt>
              </c:strCache>
            </c:strRef>
          </c:tx>
          <c:spPr>
            <a:solidFill>
              <a:srgbClr val="4DA7BC"/>
            </a:solidFill>
          </c:spPr>
          <c:invertIfNegative val="0"/>
          <c:dLbls>
            <c:numFmt formatCode="#,##0" sourceLinked="0"/>
            <c:spPr>
              <a:noFill/>
              <a:ln>
                <a:noFill/>
              </a:ln>
              <a:effectLst/>
            </c:spPr>
            <c:txPr>
              <a:bodyPr/>
              <a:lstStyle/>
              <a:p>
                <a:pPr>
                  <a:defRPr sz="12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Taul1!$A$7:$A$8</c:f>
              <c:strCache>
                <c:ptCount val="2"/>
                <c:pt idx="0">
                  <c:v>2025, n=1199</c:v>
                </c:pt>
                <c:pt idx="1">
                  <c:v>2024, n=1112</c:v>
                </c:pt>
              </c:strCache>
            </c:strRef>
          </c:cat>
          <c:val>
            <c:numRef>
              <c:f>Taul1!$B$7:$B$8</c:f>
              <c:numCache>
                <c:formatCode>General</c:formatCode>
                <c:ptCount val="2"/>
                <c:pt idx="0">
                  <c:v>43.20373</c:v>
                </c:pt>
                <c:pt idx="1">
                  <c:v>61.110790000000001</c:v>
                </c:pt>
              </c:numCache>
            </c:numRef>
          </c:val>
          <c:extLst>
            <c:ext xmlns:c16="http://schemas.microsoft.com/office/drawing/2014/chart" uri="{C3380CC4-5D6E-409C-BE32-E72D297353CC}">
              <c16:uniqueId val="{00000000-00FA-41C5-A213-3106437A1D19}"/>
            </c:ext>
          </c:extLst>
        </c:ser>
        <c:dLbls>
          <c:showLegendKey val="0"/>
          <c:showVal val="0"/>
          <c:showCatName val="0"/>
          <c:showSerName val="0"/>
          <c:showPercent val="0"/>
          <c:showBubbleSize val="0"/>
        </c:dLbls>
        <c:gapWidth val="6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2316710411198593"/>
          <c:h val="0.80794874643558123"/>
        </c:manualLayout>
      </c:layout>
      <c:barChart>
        <c:barDir val="bar"/>
        <c:grouping val="stacked"/>
        <c:varyColors val="0"/>
        <c:ser>
          <c:idx val="0"/>
          <c:order val="0"/>
          <c:tx>
            <c:strRef>
              <c:f>Taul1!$B$5</c:f>
              <c:strCache>
                <c:ptCount val="1"/>
                <c:pt idx="0">
                  <c:v>4=Erittäin 
vakavana</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Taul1!$B$6:$B$12</c:f>
              <c:numCache>
                <c:formatCode>General</c:formatCode>
                <c:ptCount val="7"/>
                <c:pt idx="0">
                  <c:v>52.642539999999997</c:v>
                </c:pt>
                <c:pt idx="2">
                  <c:v>52.431260000000002</c:v>
                </c:pt>
                <c:pt idx="3">
                  <c:v>51.688180000000003</c:v>
                </c:pt>
                <c:pt idx="4">
                  <c:v>44.489319999999999</c:v>
                </c:pt>
                <c:pt idx="5">
                  <c:v>51.592579999999998</c:v>
                </c:pt>
                <c:pt idx="6">
                  <c:v>60.844410000000003</c:v>
                </c:pt>
              </c:numCache>
            </c:numRef>
          </c:val>
          <c:extLst>
            <c:ext xmlns:c16="http://schemas.microsoft.com/office/drawing/2014/chart" uri="{C3380CC4-5D6E-409C-BE32-E72D297353CC}">
              <c16:uniqueId val="{00000000-C3A5-4F4D-978F-33BF7059DAB1}"/>
            </c:ext>
          </c:extLst>
        </c:ser>
        <c:ser>
          <c:idx val="1"/>
          <c:order val="1"/>
          <c:tx>
            <c:strRef>
              <c:f>Taul1!$C$5</c:f>
              <c:strCache>
                <c:ptCount val="1"/>
                <c:pt idx="0">
                  <c:v>3=Melko 
vakavana</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Taul1!$C$6:$C$12</c:f>
              <c:numCache>
                <c:formatCode>General</c:formatCode>
                <c:ptCount val="7"/>
                <c:pt idx="0">
                  <c:v>28.33276</c:v>
                </c:pt>
                <c:pt idx="2">
                  <c:v>30.93038</c:v>
                </c:pt>
                <c:pt idx="3">
                  <c:v>24.208929999999999</c:v>
                </c:pt>
                <c:pt idx="4">
                  <c:v>30.917390000000001</c:v>
                </c:pt>
                <c:pt idx="5">
                  <c:v>28.34572</c:v>
                </c:pt>
                <c:pt idx="6">
                  <c:v>27.221599999999999</c:v>
                </c:pt>
              </c:numCache>
            </c:numRef>
          </c:val>
          <c:extLst>
            <c:ext xmlns:c16="http://schemas.microsoft.com/office/drawing/2014/chart" uri="{C3380CC4-5D6E-409C-BE32-E72D297353CC}">
              <c16:uniqueId val="{00000001-C3A5-4F4D-978F-33BF7059DAB1}"/>
            </c:ext>
          </c:extLst>
        </c:ser>
        <c:ser>
          <c:idx val="2"/>
          <c:order val="2"/>
          <c:tx>
            <c:strRef>
              <c:f>Taul1!$D$5</c:f>
              <c:strCache>
                <c:ptCount val="1"/>
                <c:pt idx="0">
                  <c:v>2=Ei kovin 
vakavana</c:v>
                </c:pt>
              </c:strCache>
            </c:strRef>
          </c:tx>
          <c:spPr>
            <a:solidFill>
              <a:srgbClr val="F39FC7"/>
            </a:solidFill>
            <a:ln>
              <a:noFill/>
            </a:ln>
          </c:spPr>
          <c:invertIfNegative val="0"/>
          <c:dPt>
            <c:idx val="1"/>
            <c:invertIfNegative val="0"/>
            <c:bubble3D val="0"/>
            <c:extLst>
              <c:ext xmlns:c16="http://schemas.microsoft.com/office/drawing/2014/chart" uri="{C3380CC4-5D6E-409C-BE32-E72D297353CC}">
                <c16:uniqueId val="{00000000-99FB-4313-923E-1D6F141747E0}"/>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Taul1!$D$6:$D$12</c:f>
              <c:numCache>
                <c:formatCode>General</c:formatCode>
                <c:ptCount val="7"/>
                <c:pt idx="0">
                  <c:v>9.8796599999999994</c:v>
                </c:pt>
                <c:pt idx="2">
                  <c:v>11.07794</c:v>
                </c:pt>
                <c:pt idx="3">
                  <c:v>15.413489999999999</c:v>
                </c:pt>
                <c:pt idx="4">
                  <c:v>10.84074</c:v>
                </c:pt>
                <c:pt idx="5">
                  <c:v>9.4109300000000005</c:v>
                </c:pt>
                <c:pt idx="6">
                  <c:v>5.8315799999999998</c:v>
                </c:pt>
              </c:numCache>
            </c:numRef>
          </c:val>
          <c:extLst>
            <c:ext xmlns:c16="http://schemas.microsoft.com/office/drawing/2014/chart" uri="{C3380CC4-5D6E-409C-BE32-E72D297353CC}">
              <c16:uniqueId val="{00000003-C3A5-4F4D-978F-33BF7059DAB1}"/>
            </c:ext>
          </c:extLst>
        </c:ser>
        <c:ser>
          <c:idx val="3"/>
          <c:order val="3"/>
          <c:tx>
            <c:strRef>
              <c:f>Taul1!$E$5</c:f>
              <c:strCache>
                <c:ptCount val="1"/>
                <c:pt idx="0">
                  <c:v>1=Ei lainkaan 
vakavana</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Taul1!$E$6:$E$12</c:f>
              <c:numCache>
                <c:formatCode>General</c:formatCode>
                <c:ptCount val="7"/>
                <c:pt idx="0">
                  <c:v>4.7997800000000002</c:v>
                </c:pt>
                <c:pt idx="2">
                  <c:v>2.8657699999999999</c:v>
                </c:pt>
                <c:pt idx="3">
                  <c:v>6.2346399999999997</c:v>
                </c:pt>
                <c:pt idx="4">
                  <c:v>7.7091799999999999</c:v>
                </c:pt>
                <c:pt idx="5">
                  <c:v>5.492</c:v>
                </c:pt>
                <c:pt idx="6">
                  <c:v>1.9756499999999999</c:v>
                </c:pt>
              </c:numCache>
            </c:numRef>
          </c:val>
          <c:extLst>
            <c:ext xmlns:c16="http://schemas.microsoft.com/office/drawing/2014/chart" uri="{C3380CC4-5D6E-409C-BE32-E72D297353CC}">
              <c16:uniqueId val="{00000004-C3A5-4F4D-978F-33BF7059DAB1}"/>
            </c:ext>
          </c:extLst>
        </c:ser>
        <c:ser>
          <c:idx val="4"/>
          <c:order val="4"/>
          <c:tx>
            <c:strRef>
              <c:f>Taul1!$F$5</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Taul1!$F$6:$F$12</c:f>
              <c:numCache>
                <c:formatCode>General</c:formatCode>
                <c:ptCount val="7"/>
                <c:pt idx="0">
                  <c:v>4.3452599999999997</c:v>
                </c:pt>
                <c:pt idx="2">
                  <c:v>2.6946500000000002</c:v>
                </c:pt>
                <c:pt idx="3">
                  <c:v>2.4547599999999998</c:v>
                </c:pt>
                <c:pt idx="4">
                  <c:v>6.0433700000000004</c:v>
                </c:pt>
                <c:pt idx="5">
                  <c:v>5.1587699999999996</c:v>
                </c:pt>
                <c:pt idx="6">
                  <c:v>4.12676</c:v>
                </c:pt>
              </c:numCache>
            </c:numRef>
          </c:val>
          <c:extLst>
            <c:ext xmlns:c16="http://schemas.microsoft.com/office/drawing/2014/chart" uri="{C3380CC4-5D6E-409C-BE32-E72D297353CC}">
              <c16:uniqueId val="{00000005-C3A5-4F4D-978F-33BF7059DAB1}"/>
            </c:ext>
          </c:extLst>
        </c:ser>
        <c:ser>
          <c:idx val="5"/>
          <c:order val="5"/>
          <c:tx>
            <c:strRef>
              <c:f>Taul1!$G$5</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Taul1!$G$6:$G$12</c:f>
              <c:numCache>
                <c:formatCode>General</c:formatCode>
                <c:ptCount val="7"/>
                <c:pt idx="0">
                  <c:v>3.35</c:v>
                </c:pt>
                <c:pt idx="2">
                  <c:v>3.37</c:v>
                </c:pt>
                <c:pt idx="3">
                  <c:v>3.24</c:v>
                </c:pt>
                <c:pt idx="4">
                  <c:v>3.19</c:v>
                </c:pt>
                <c:pt idx="5">
                  <c:v>3.33</c:v>
                </c:pt>
                <c:pt idx="6">
                  <c:v>3.53</c:v>
                </c:pt>
              </c:numCache>
            </c:numRef>
          </c:val>
          <c:extLst>
            <c:ext xmlns:c16="http://schemas.microsoft.com/office/drawing/2014/chart" uri="{C3380CC4-5D6E-409C-BE32-E72D297353CC}">
              <c16:uniqueId val="{00000006-C3A5-4F4D-978F-33BF7059DAB1}"/>
            </c:ext>
          </c:extLst>
        </c:ser>
        <c:dLbls>
          <c:showLegendKey val="0"/>
          <c:showVal val="0"/>
          <c:showCatName val="0"/>
          <c:showSerName val="0"/>
          <c:showPercent val="0"/>
          <c:showBubbleSize val="0"/>
        </c:dLbls>
        <c:gapWidth val="45"/>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20708270339617602"/>
          <c:y val="2.2809473782752061E-2"/>
          <c:w val="0.79207876877292216"/>
          <c:h val="9.4016164095736376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Taul1!$B$6</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Taul1!$B$7:$B$13</c:f>
              <c:numCache>
                <c:formatCode>General</c:formatCode>
                <c:ptCount val="7"/>
                <c:pt idx="0">
                  <c:v>38.001429999999999</c:v>
                </c:pt>
                <c:pt idx="2">
                  <c:v>42.211260000000003</c:v>
                </c:pt>
                <c:pt idx="3">
                  <c:v>53.533259999999999</c:v>
                </c:pt>
                <c:pt idx="4">
                  <c:v>43.28107</c:v>
                </c:pt>
                <c:pt idx="5">
                  <c:v>35.189579999999999</c:v>
                </c:pt>
                <c:pt idx="6">
                  <c:v>25.281949999999998</c:v>
                </c:pt>
              </c:numCache>
            </c:numRef>
          </c:val>
          <c:extLst>
            <c:ext xmlns:c16="http://schemas.microsoft.com/office/drawing/2014/chart" uri="{C3380CC4-5D6E-409C-BE32-E72D297353CC}">
              <c16:uniqueId val="{00000000-32F4-4469-9FBC-AAC951D4BF9E}"/>
            </c:ext>
          </c:extLst>
        </c:ser>
        <c:ser>
          <c:idx val="1"/>
          <c:order val="1"/>
          <c:tx>
            <c:strRef>
              <c:f>Taul1!$C$6</c:f>
              <c:strCache>
                <c:ptCount val="1"/>
                <c:pt idx="0">
                  <c:v>Ei</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Taul1!$C$7:$C$13</c:f>
              <c:numCache>
                <c:formatCode>General</c:formatCode>
                <c:ptCount val="7"/>
                <c:pt idx="0">
                  <c:v>61.998570000000001</c:v>
                </c:pt>
                <c:pt idx="2">
                  <c:v>57.788739999999997</c:v>
                </c:pt>
                <c:pt idx="3">
                  <c:v>46.466740000000001</c:v>
                </c:pt>
                <c:pt idx="4">
                  <c:v>56.71893</c:v>
                </c:pt>
                <c:pt idx="5">
                  <c:v>64.810419999999993</c:v>
                </c:pt>
                <c:pt idx="6">
                  <c:v>74.718050000000005</c:v>
                </c:pt>
              </c:numCache>
            </c:numRef>
          </c:val>
          <c:extLst>
            <c:ext xmlns:c16="http://schemas.microsoft.com/office/drawing/2014/chart" uri="{C3380CC4-5D6E-409C-BE32-E72D297353CC}">
              <c16:uniqueId val="{00000001-32F4-4469-9FBC-AAC951D4BF9E}"/>
            </c:ext>
          </c:extLst>
        </c:ser>
        <c:dLbls>
          <c:showLegendKey val="0"/>
          <c:showVal val="0"/>
          <c:showCatName val="0"/>
          <c:showSerName val="0"/>
          <c:showPercent val="0"/>
          <c:showBubbleSize val="0"/>
        </c:dLbls>
        <c:gapWidth val="45"/>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20711419689773247"/>
          <c:y val="5.1892572213149711E-2"/>
          <c:w val="0.75409149006674769"/>
          <c:h val="6.1141680275434526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2316710411198593"/>
          <c:h val="0.80794874643558123"/>
        </c:manualLayout>
      </c:layout>
      <c:barChart>
        <c:barDir val="bar"/>
        <c:grouping val="stacked"/>
        <c:varyColors val="0"/>
        <c:ser>
          <c:idx val="0"/>
          <c:order val="0"/>
          <c:tx>
            <c:strRef>
              <c:f>Taul1!$B$5</c:f>
              <c:strCache>
                <c:ptCount val="1"/>
                <c:pt idx="0">
                  <c:v>4=Erittäin 
tärkeää</c:v>
                </c:pt>
              </c:strCache>
            </c:strRef>
          </c:tx>
          <c:spPr>
            <a:solidFill>
              <a:srgbClr val="4A704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Taul1!$B$6:$B$12</c:f>
              <c:numCache>
                <c:formatCode>General</c:formatCode>
                <c:ptCount val="7"/>
                <c:pt idx="0">
                  <c:v>73.851060000000004</c:v>
                </c:pt>
                <c:pt idx="2">
                  <c:v>72.705340000000007</c:v>
                </c:pt>
                <c:pt idx="3">
                  <c:v>73.462249999999997</c:v>
                </c:pt>
                <c:pt idx="4">
                  <c:v>73.045590000000004</c:v>
                </c:pt>
                <c:pt idx="5">
                  <c:v>69.417379999999994</c:v>
                </c:pt>
                <c:pt idx="6">
                  <c:v>78.779820000000001</c:v>
                </c:pt>
              </c:numCache>
            </c:numRef>
          </c:val>
          <c:extLst>
            <c:ext xmlns:c16="http://schemas.microsoft.com/office/drawing/2014/chart" uri="{C3380CC4-5D6E-409C-BE32-E72D297353CC}">
              <c16:uniqueId val="{00000000-C3A5-4F4D-978F-33BF7059DAB1}"/>
            </c:ext>
          </c:extLst>
        </c:ser>
        <c:ser>
          <c:idx val="1"/>
          <c:order val="1"/>
          <c:tx>
            <c:strRef>
              <c:f>Taul1!$C$5</c:f>
              <c:strCache>
                <c:ptCount val="1"/>
                <c:pt idx="0">
                  <c:v>3=Melko 
tärkeää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Taul1!$C$6:$C$12</c:f>
              <c:numCache>
                <c:formatCode>General</c:formatCode>
                <c:ptCount val="7"/>
                <c:pt idx="0">
                  <c:v>17.90888</c:v>
                </c:pt>
                <c:pt idx="2">
                  <c:v>19.596520000000002</c:v>
                </c:pt>
                <c:pt idx="3">
                  <c:v>17.70674</c:v>
                </c:pt>
                <c:pt idx="4">
                  <c:v>17.364439999999998</c:v>
                </c:pt>
                <c:pt idx="5">
                  <c:v>19.437049999999999</c:v>
                </c:pt>
                <c:pt idx="6">
                  <c:v>16.459890000000001</c:v>
                </c:pt>
              </c:numCache>
            </c:numRef>
          </c:val>
          <c:extLst>
            <c:ext xmlns:c16="http://schemas.microsoft.com/office/drawing/2014/chart" uri="{C3380CC4-5D6E-409C-BE32-E72D297353CC}">
              <c16:uniqueId val="{00000001-C3A5-4F4D-978F-33BF7059DAB1}"/>
            </c:ext>
          </c:extLst>
        </c:ser>
        <c:ser>
          <c:idx val="2"/>
          <c:order val="2"/>
          <c:tx>
            <c:strRef>
              <c:f>Taul1!$D$5</c:f>
              <c:strCache>
                <c:ptCount val="1"/>
                <c:pt idx="0">
                  <c:v>2=Ei kovin 
tärkeää</c:v>
                </c:pt>
              </c:strCache>
            </c:strRef>
          </c:tx>
          <c:spPr>
            <a:solidFill>
              <a:srgbClr val="F39FC7"/>
            </a:solidFill>
            <a:ln>
              <a:noFill/>
            </a:ln>
          </c:spPr>
          <c:invertIfNegative val="0"/>
          <c:dPt>
            <c:idx val="1"/>
            <c:invertIfNegative val="0"/>
            <c:bubble3D val="0"/>
            <c:extLst>
              <c:ext xmlns:c16="http://schemas.microsoft.com/office/drawing/2014/chart" uri="{C3380CC4-5D6E-409C-BE32-E72D297353CC}">
                <c16:uniqueId val="{00000000-11B5-4D04-97B8-7DE773613EE5}"/>
              </c:ext>
            </c:extLst>
          </c:dPt>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Taul1!$D$6:$D$12</c:f>
              <c:numCache>
                <c:formatCode>General</c:formatCode>
                <c:ptCount val="7"/>
                <c:pt idx="0">
                  <c:v>3.5768499999999999</c:v>
                </c:pt>
                <c:pt idx="2">
                  <c:v>6.0425500000000003</c:v>
                </c:pt>
                <c:pt idx="3">
                  <c:v>5.3727499999999999</c:v>
                </c:pt>
                <c:pt idx="4">
                  <c:v>3.3482699999999999</c:v>
                </c:pt>
                <c:pt idx="5">
                  <c:v>4.5048000000000004</c:v>
                </c:pt>
                <c:pt idx="6">
                  <c:v>0.86792000000000002</c:v>
                </c:pt>
              </c:numCache>
            </c:numRef>
          </c:val>
          <c:extLst>
            <c:ext xmlns:c16="http://schemas.microsoft.com/office/drawing/2014/chart" uri="{C3380CC4-5D6E-409C-BE32-E72D297353CC}">
              <c16:uniqueId val="{00000003-C3A5-4F4D-978F-33BF7059DAB1}"/>
            </c:ext>
          </c:extLst>
        </c:ser>
        <c:ser>
          <c:idx val="3"/>
          <c:order val="3"/>
          <c:tx>
            <c:strRef>
              <c:f>Taul1!$E$5</c:f>
              <c:strCache>
                <c:ptCount val="1"/>
                <c:pt idx="0">
                  <c:v>1=Ei lainkaan 
tärkeää</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Taul1!$E$6:$E$12</c:f>
              <c:numCache>
                <c:formatCode>General</c:formatCode>
                <c:ptCount val="7"/>
                <c:pt idx="0">
                  <c:v>2.2387800000000002</c:v>
                </c:pt>
                <c:pt idx="2">
                  <c:v>0.82779000000000003</c:v>
                </c:pt>
                <c:pt idx="3">
                  <c:v>1.9729000000000001</c:v>
                </c:pt>
                <c:pt idx="4">
                  <c:v>3.41194</c:v>
                </c:pt>
                <c:pt idx="5">
                  <c:v>2.4131900000000002</c:v>
                </c:pt>
                <c:pt idx="6">
                  <c:v>1.94913</c:v>
                </c:pt>
              </c:numCache>
            </c:numRef>
          </c:val>
          <c:extLst>
            <c:ext xmlns:c16="http://schemas.microsoft.com/office/drawing/2014/chart" uri="{C3380CC4-5D6E-409C-BE32-E72D297353CC}">
              <c16:uniqueId val="{00000004-C3A5-4F4D-978F-33BF7059DAB1}"/>
            </c:ext>
          </c:extLst>
        </c:ser>
        <c:ser>
          <c:idx val="4"/>
          <c:order val="4"/>
          <c:tx>
            <c:strRef>
              <c:f>Taul1!$F$5</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Taul1!$F$6:$F$12</c:f>
              <c:numCache>
                <c:formatCode>General</c:formatCode>
                <c:ptCount val="7"/>
                <c:pt idx="0">
                  <c:v>2.4244300000000001</c:v>
                </c:pt>
                <c:pt idx="2">
                  <c:v>0.82779000000000003</c:v>
                </c:pt>
                <c:pt idx="3">
                  <c:v>1.4853499999999999</c:v>
                </c:pt>
                <c:pt idx="4">
                  <c:v>2.8297599999999998</c:v>
                </c:pt>
                <c:pt idx="5">
                  <c:v>4.2275900000000002</c:v>
                </c:pt>
                <c:pt idx="6">
                  <c:v>1.9432400000000001</c:v>
                </c:pt>
              </c:numCache>
            </c:numRef>
          </c:val>
          <c:extLst>
            <c:ext xmlns:c16="http://schemas.microsoft.com/office/drawing/2014/chart" uri="{C3380CC4-5D6E-409C-BE32-E72D297353CC}">
              <c16:uniqueId val="{00000005-C3A5-4F4D-978F-33BF7059DAB1}"/>
            </c:ext>
          </c:extLst>
        </c:ser>
        <c:ser>
          <c:idx val="5"/>
          <c:order val="5"/>
          <c:tx>
            <c:strRef>
              <c:f>Taul1!$G$5</c:f>
              <c:strCache>
                <c:ptCount val="1"/>
                <c:pt idx="0">
                  <c:v>Keskiarvo</c:v>
                </c:pt>
              </c:strCache>
            </c:strRef>
          </c:tx>
          <c:spPr>
            <a:noFill/>
          </c:spPr>
          <c:invertIfNegative val="0"/>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Taul1!$G$6:$G$12</c:f>
              <c:numCache>
                <c:formatCode>General</c:formatCode>
                <c:ptCount val="7"/>
                <c:pt idx="0">
                  <c:v>3.67</c:v>
                </c:pt>
                <c:pt idx="2">
                  <c:v>3.66</c:v>
                </c:pt>
                <c:pt idx="3">
                  <c:v>3.65</c:v>
                </c:pt>
                <c:pt idx="4">
                  <c:v>3.65</c:v>
                </c:pt>
                <c:pt idx="5">
                  <c:v>3.63</c:v>
                </c:pt>
                <c:pt idx="6">
                  <c:v>3.75</c:v>
                </c:pt>
              </c:numCache>
            </c:numRef>
          </c:val>
          <c:extLst>
            <c:ext xmlns:c16="http://schemas.microsoft.com/office/drawing/2014/chart" uri="{C3380CC4-5D6E-409C-BE32-E72D297353CC}">
              <c16:uniqueId val="{00000006-C3A5-4F4D-978F-33BF7059DAB1}"/>
            </c:ext>
          </c:extLst>
        </c:ser>
        <c:dLbls>
          <c:showLegendKey val="0"/>
          <c:showVal val="0"/>
          <c:showCatName val="0"/>
          <c:showSerName val="0"/>
          <c:showPercent val="0"/>
          <c:showBubbleSize val="0"/>
        </c:dLbls>
        <c:gapWidth val="45"/>
        <c:overlap val="100"/>
        <c:axId val="508039280"/>
        <c:axId val="508039840"/>
      </c:barChart>
      <c:catAx>
        <c:axId val="5080392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508039840"/>
        <c:crosses val="autoZero"/>
        <c:auto val="1"/>
        <c:lblAlgn val="ctr"/>
        <c:lblOffset val="100"/>
        <c:tickLblSkip val="1"/>
        <c:noMultiLvlLbl val="0"/>
      </c:catAx>
      <c:valAx>
        <c:axId val="5080398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508039280"/>
        <c:crosses val="autoZero"/>
        <c:crossBetween val="between"/>
        <c:majorUnit val="10"/>
        <c:minorUnit val="1"/>
      </c:valAx>
      <c:spPr>
        <a:ln>
          <a:noFill/>
        </a:ln>
      </c:spPr>
    </c:plotArea>
    <c:legend>
      <c:legendPos val="t"/>
      <c:layout>
        <c:manualLayout>
          <c:xMode val="edge"/>
          <c:yMode val="edge"/>
          <c:x val="0.20708270339617602"/>
          <c:y val="2.2809473782752061E-2"/>
          <c:w val="0.79207876877292216"/>
          <c:h val="9.4016164095736376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Taul1!$B$5</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Taul1!$B$6:$B$12</c:f>
              <c:numCache>
                <c:formatCode>General</c:formatCode>
                <c:ptCount val="7"/>
                <c:pt idx="0">
                  <c:v>24.020289999999999</c:v>
                </c:pt>
                <c:pt idx="2">
                  <c:v>29.142620000000001</c:v>
                </c:pt>
                <c:pt idx="3">
                  <c:v>23.619820000000001</c:v>
                </c:pt>
                <c:pt idx="4">
                  <c:v>26.546869999999998</c:v>
                </c:pt>
                <c:pt idx="5">
                  <c:v>23.240110000000001</c:v>
                </c:pt>
                <c:pt idx="6">
                  <c:v>20.32733</c:v>
                </c:pt>
              </c:numCache>
            </c:numRef>
          </c:val>
          <c:extLst>
            <c:ext xmlns:c16="http://schemas.microsoft.com/office/drawing/2014/chart" uri="{C3380CC4-5D6E-409C-BE32-E72D297353CC}">
              <c16:uniqueId val="{00000000-32F4-4469-9FBC-AAC951D4BF9E}"/>
            </c:ext>
          </c:extLst>
        </c:ser>
        <c:ser>
          <c:idx val="1"/>
          <c:order val="1"/>
          <c:tx>
            <c:strRef>
              <c:f>Taul1!$C$5</c:f>
              <c:strCache>
                <c:ptCount val="1"/>
                <c:pt idx="0">
                  <c:v>Ei</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Taul1!$A$6:$A$12</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Taul1!$C$6:$C$12</c:f>
              <c:numCache>
                <c:formatCode>General</c:formatCode>
                <c:ptCount val="7"/>
                <c:pt idx="0">
                  <c:v>75.979709999999997</c:v>
                </c:pt>
                <c:pt idx="2">
                  <c:v>70.857380000000006</c:v>
                </c:pt>
                <c:pt idx="3">
                  <c:v>76.380179999999996</c:v>
                </c:pt>
                <c:pt idx="4">
                  <c:v>73.453130000000002</c:v>
                </c:pt>
                <c:pt idx="5">
                  <c:v>76.759889999999999</c:v>
                </c:pt>
                <c:pt idx="6">
                  <c:v>79.672669999999997</c:v>
                </c:pt>
              </c:numCache>
            </c:numRef>
          </c:val>
          <c:extLst>
            <c:ext xmlns:c16="http://schemas.microsoft.com/office/drawing/2014/chart" uri="{C3380CC4-5D6E-409C-BE32-E72D297353CC}">
              <c16:uniqueId val="{00000001-32F4-4469-9FBC-AAC951D4BF9E}"/>
            </c:ext>
          </c:extLst>
        </c:ser>
        <c:dLbls>
          <c:showLegendKey val="0"/>
          <c:showVal val="0"/>
          <c:showCatName val="0"/>
          <c:showSerName val="0"/>
          <c:showPercent val="0"/>
          <c:showBubbleSize val="0"/>
        </c:dLbls>
        <c:gapWidth val="45"/>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20711419689773247"/>
          <c:y val="4.6608556361102157E-2"/>
          <c:w val="0.75409149006674769"/>
          <c:h val="6.6425696127482087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Taul1!$B$6</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Taul1!$B$7:$B$13</c:f>
              <c:numCache>
                <c:formatCode>General</c:formatCode>
                <c:ptCount val="7"/>
                <c:pt idx="0">
                  <c:v>15.79476</c:v>
                </c:pt>
                <c:pt idx="2">
                  <c:v>17.218589999999999</c:v>
                </c:pt>
                <c:pt idx="3">
                  <c:v>27.80376</c:v>
                </c:pt>
                <c:pt idx="4">
                  <c:v>17.77495</c:v>
                </c:pt>
                <c:pt idx="5">
                  <c:v>12.84272</c:v>
                </c:pt>
                <c:pt idx="6">
                  <c:v>9.1859599999999997</c:v>
                </c:pt>
              </c:numCache>
            </c:numRef>
          </c:val>
          <c:extLst>
            <c:ext xmlns:c16="http://schemas.microsoft.com/office/drawing/2014/chart" uri="{C3380CC4-5D6E-409C-BE32-E72D297353CC}">
              <c16:uniqueId val="{00000000-32F4-4469-9FBC-AAC951D4BF9E}"/>
            </c:ext>
          </c:extLst>
        </c:ser>
        <c:ser>
          <c:idx val="1"/>
          <c:order val="1"/>
          <c:tx>
            <c:strRef>
              <c:f>Taul1!$C$6</c:f>
              <c:strCache>
                <c:ptCount val="1"/>
                <c:pt idx="0">
                  <c:v>Ei</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Taul1!$C$7:$C$13</c:f>
              <c:numCache>
                <c:formatCode>General</c:formatCode>
                <c:ptCount val="7"/>
                <c:pt idx="0">
                  <c:v>84.205240000000003</c:v>
                </c:pt>
                <c:pt idx="2">
                  <c:v>82.781409999999994</c:v>
                </c:pt>
                <c:pt idx="3">
                  <c:v>72.196240000000003</c:v>
                </c:pt>
                <c:pt idx="4">
                  <c:v>82.225049999999996</c:v>
                </c:pt>
                <c:pt idx="5">
                  <c:v>87.15728</c:v>
                </c:pt>
                <c:pt idx="6">
                  <c:v>90.814040000000006</c:v>
                </c:pt>
              </c:numCache>
            </c:numRef>
          </c:val>
          <c:extLst>
            <c:ext xmlns:c16="http://schemas.microsoft.com/office/drawing/2014/chart" uri="{C3380CC4-5D6E-409C-BE32-E72D297353CC}">
              <c16:uniqueId val="{00000001-32F4-4469-9FBC-AAC951D4BF9E}"/>
            </c:ext>
          </c:extLst>
        </c:ser>
        <c:dLbls>
          <c:showLegendKey val="0"/>
          <c:showVal val="0"/>
          <c:showCatName val="0"/>
          <c:showSerName val="0"/>
          <c:showPercent val="0"/>
          <c:showBubbleSize val="0"/>
        </c:dLbls>
        <c:gapWidth val="45"/>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20711419689773247"/>
          <c:y val="4.9250564287125931E-2"/>
          <c:w val="0.75409149006674769"/>
          <c:h val="6.37836882014583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Taul1!$B$6</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Taul1!$B$7:$B$13</c:f>
              <c:numCache>
                <c:formatCode>General</c:formatCode>
                <c:ptCount val="7"/>
                <c:pt idx="0">
                  <c:v>62.772440000000003</c:v>
                </c:pt>
                <c:pt idx="2">
                  <c:v>74.943550000000002</c:v>
                </c:pt>
                <c:pt idx="3">
                  <c:v>82.205539999999999</c:v>
                </c:pt>
                <c:pt idx="4">
                  <c:v>66.712469999999996</c:v>
                </c:pt>
                <c:pt idx="5">
                  <c:v>56.772080000000003</c:v>
                </c:pt>
                <c:pt idx="6">
                  <c:v>47.735939999999999</c:v>
                </c:pt>
              </c:numCache>
            </c:numRef>
          </c:val>
          <c:extLst>
            <c:ext xmlns:c16="http://schemas.microsoft.com/office/drawing/2014/chart" uri="{C3380CC4-5D6E-409C-BE32-E72D297353CC}">
              <c16:uniqueId val="{00000000-32F4-4469-9FBC-AAC951D4BF9E}"/>
            </c:ext>
          </c:extLst>
        </c:ser>
        <c:ser>
          <c:idx val="1"/>
          <c:order val="1"/>
          <c:tx>
            <c:strRef>
              <c:f>Taul1!$C$6</c:f>
              <c:strCache>
                <c:ptCount val="1"/>
                <c:pt idx="0">
                  <c:v>Ei</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Taul1!$C$7:$C$13</c:f>
              <c:numCache>
                <c:formatCode>General</c:formatCode>
                <c:ptCount val="7"/>
                <c:pt idx="0">
                  <c:v>37.227559999999997</c:v>
                </c:pt>
                <c:pt idx="2">
                  <c:v>25.056450000000002</c:v>
                </c:pt>
                <c:pt idx="3">
                  <c:v>17.794460000000001</c:v>
                </c:pt>
                <c:pt idx="4">
                  <c:v>33.287529999999997</c:v>
                </c:pt>
                <c:pt idx="5">
                  <c:v>43.227919999999997</c:v>
                </c:pt>
                <c:pt idx="6">
                  <c:v>52.264060000000001</c:v>
                </c:pt>
              </c:numCache>
            </c:numRef>
          </c:val>
          <c:extLst>
            <c:ext xmlns:c16="http://schemas.microsoft.com/office/drawing/2014/chart" uri="{C3380CC4-5D6E-409C-BE32-E72D297353CC}">
              <c16:uniqueId val="{00000001-32F4-4469-9FBC-AAC951D4BF9E}"/>
            </c:ext>
          </c:extLst>
        </c:ser>
        <c:dLbls>
          <c:showLegendKey val="0"/>
          <c:showVal val="0"/>
          <c:showCatName val="0"/>
          <c:showSerName val="0"/>
          <c:showPercent val="0"/>
          <c:showBubbleSize val="0"/>
        </c:dLbls>
        <c:gapWidth val="45"/>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20711419689773247"/>
          <c:y val="4.6608556361102157E-2"/>
          <c:w val="0.75409149006674769"/>
          <c:h val="6.6425696127482087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41531467631542"/>
          <c:y val="1.2420372697243342E-2"/>
          <c:w val="0.67236241421931719"/>
          <c:h val="0.92020426193132265"/>
        </c:manualLayout>
      </c:layout>
      <c:barChart>
        <c:barDir val="bar"/>
        <c:grouping val="clustered"/>
        <c:varyColors val="0"/>
        <c:ser>
          <c:idx val="0"/>
          <c:order val="0"/>
          <c:tx>
            <c:strRef>
              <c:f>Taul1!$B$6</c:f>
              <c:strCache>
                <c:ptCount val="1"/>
                <c:pt idx="0">
                  <c:v>2025, n=1199</c:v>
                </c:pt>
              </c:strCache>
            </c:strRef>
          </c:tx>
          <c:spPr>
            <a:solidFill>
              <a:srgbClr val="4DA7BC"/>
            </a:solidFill>
          </c:spPr>
          <c:invertIfNegative val="0"/>
          <c:dLbls>
            <c:numFmt formatCode="#,##0" sourceLinked="0"/>
            <c:spPr>
              <a:noFill/>
              <a:ln>
                <a:noFill/>
              </a:ln>
              <a:effectLst/>
            </c:spPr>
            <c:txPr>
              <a:bodyPr/>
              <a:lstStyle/>
              <a:p>
                <a:pPr>
                  <a:defRPr sz="1200" b="0">
                    <a:solidFill>
                      <a:srgbClr val="262626"/>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Taul1!$A$7:$A$10</c:f>
              <c:strCache>
                <c:ptCount val="4"/>
                <c:pt idx="0">
                  <c:v>Verkossa, mediassa, somessa</c:v>
                </c:pt>
                <c:pt idx="1">
                  <c:v>Julkisella paikalla kuten kaupassa, kadulla tai liikennevälineissä</c:v>
                </c:pt>
                <c:pt idx="2">
                  <c:v>Arkisissa kohtaamisissa työpaikalla, harrastuksissa, koulussa, oppilaitoksessa</c:v>
                </c:pt>
                <c:pt idx="3">
                  <c:v>Rekrytoinnissa, asuntomarkkinoilla, palveluissa, muissa rakenteissa</c:v>
                </c:pt>
              </c:strCache>
            </c:strRef>
          </c:cat>
          <c:val>
            <c:numRef>
              <c:f>Taul1!$B$7:$B$10</c:f>
              <c:numCache>
                <c:formatCode>General</c:formatCode>
                <c:ptCount val="4"/>
                <c:pt idx="0">
                  <c:v>62.772440000000003</c:v>
                </c:pt>
                <c:pt idx="1">
                  <c:v>38.001429999999999</c:v>
                </c:pt>
                <c:pt idx="2">
                  <c:v>33.752960000000002</c:v>
                </c:pt>
                <c:pt idx="3">
                  <c:v>15.79476</c:v>
                </c:pt>
              </c:numCache>
            </c:numRef>
          </c:val>
          <c:extLst>
            <c:ext xmlns:c16="http://schemas.microsoft.com/office/drawing/2014/chart" uri="{C3380CC4-5D6E-409C-BE32-E72D297353CC}">
              <c16:uniqueId val="{00000000-A7A0-4BF7-9A4C-FF29186DD310}"/>
            </c:ext>
          </c:extLst>
        </c:ser>
        <c:ser>
          <c:idx val="1"/>
          <c:order val="1"/>
          <c:tx>
            <c:strRef>
              <c:f>Taul1!$C$6</c:f>
              <c:strCache>
                <c:ptCount val="1"/>
                <c:pt idx="0">
                  <c:v>2024, n=1112</c:v>
                </c:pt>
              </c:strCache>
            </c:strRef>
          </c:tx>
          <c:spPr>
            <a:solidFill>
              <a:srgbClr val="797979"/>
            </a:solidFill>
          </c:spPr>
          <c:invertIfNegative val="0"/>
          <c:dLbls>
            <c:numFmt formatCode="#,##0" sourceLinked="0"/>
            <c:spPr>
              <a:noFill/>
              <a:ln>
                <a:noFill/>
              </a:ln>
              <a:effectLst/>
            </c:spPr>
            <c:txPr>
              <a:bodyPr/>
              <a:lstStyle/>
              <a:p>
                <a:pPr>
                  <a:defRPr>
                    <a:solidFill>
                      <a:srgbClr val="262626"/>
                    </a:solidFill>
                    <a:latin typeface="Calibri" panose="020F050202020403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Taul1!$A$7:$A$10</c:f>
              <c:strCache>
                <c:ptCount val="4"/>
                <c:pt idx="0">
                  <c:v>Verkossa, mediassa, somessa</c:v>
                </c:pt>
                <c:pt idx="1">
                  <c:v>Julkisella paikalla kuten kaupassa, kadulla tai liikennevälineissä</c:v>
                </c:pt>
                <c:pt idx="2">
                  <c:v>Arkisissa kohtaamisissa työpaikalla, harrastuksissa, koulussa, oppilaitoksessa</c:v>
                </c:pt>
                <c:pt idx="3">
                  <c:v>Rekrytoinnissa, asuntomarkkinoilla, palveluissa, muissa rakenteissa</c:v>
                </c:pt>
              </c:strCache>
            </c:strRef>
          </c:cat>
          <c:val>
            <c:numRef>
              <c:f>Taul1!$C$7:$C$10</c:f>
              <c:numCache>
                <c:formatCode>General</c:formatCode>
                <c:ptCount val="4"/>
                <c:pt idx="0">
                  <c:v>58.903219999999997</c:v>
                </c:pt>
                <c:pt idx="1">
                  <c:v>38.373530000000002</c:v>
                </c:pt>
                <c:pt idx="2">
                  <c:v>32.467950000000002</c:v>
                </c:pt>
                <c:pt idx="3">
                  <c:v>14.101129999999999</c:v>
                </c:pt>
              </c:numCache>
            </c:numRef>
          </c:val>
          <c:extLst>
            <c:ext xmlns:c16="http://schemas.microsoft.com/office/drawing/2014/chart" uri="{C3380CC4-5D6E-409C-BE32-E72D297353CC}">
              <c16:uniqueId val="{00000001-A7A0-4BF7-9A4C-FF29186DD310}"/>
            </c:ext>
          </c:extLst>
        </c:ser>
        <c:dLbls>
          <c:showLegendKey val="0"/>
          <c:showVal val="0"/>
          <c:showCatName val="0"/>
          <c:showSerName val="0"/>
          <c:showPercent val="0"/>
          <c:showBubbleSize val="0"/>
        </c:dLbls>
        <c:gapWidth val="50"/>
        <c:axId val="603916192"/>
        <c:axId val="603908912"/>
      </c:barChart>
      <c:catAx>
        <c:axId val="603916192"/>
        <c:scaling>
          <c:orientation val="maxMin"/>
        </c:scaling>
        <c:delete val="0"/>
        <c:axPos val="l"/>
        <c:numFmt formatCode="General" sourceLinked="0"/>
        <c:majorTickMark val="none"/>
        <c:minorTickMark val="none"/>
        <c:tickLblPos val="nextTo"/>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603908912"/>
        <c:crosses val="autoZero"/>
        <c:auto val="1"/>
        <c:lblAlgn val="ctr"/>
        <c:lblOffset val="100"/>
        <c:tickLblSkip val="1"/>
        <c:noMultiLvlLbl val="0"/>
      </c:catAx>
      <c:valAx>
        <c:axId val="603908912"/>
        <c:scaling>
          <c:orientation val="minMax"/>
          <c:max val="100"/>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603916192"/>
        <c:crosses val="autoZero"/>
        <c:crossBetween val="between"/>
        <c:majorUnit val="10"/>
        <c:minorUnit val="1"/>
      </c:valAx>
      <c:spPr>
        <a:ln w="6350">
          <a:noFill/>
        </a:ln>
      </c:spPr>
    </c:plotArea>
    <c:legend>
      <c:legendPos val="r"/>
      <c:layout>
        <c:manualLayout>
          <c:xMode val="edge"/>
          <c:yMode val="edge"/>
          <c:x val="0.7938463446157662"/>
          <c:y val="0.3875095434735123"/>
          <c:w val="0.11098689889687471"/>
          <c:h val="0.13418342192034449"/>
        </c:manualLayout>
      </c:layout>
      <c:overlay val="0"/>
      <c:spPr>
        <a:solidFill>
          <a:schemeClr val="bg1"/>
        </a:solidFill>
      </c:spPr>
      <c:txPr>
        <a:bodyPr/>
        <a:lstStyle/>
        <a:p>
          <a:pPr>
            <a:defRPr>
              <a:solidFill>
                <a:srgbClr val="262626"/>
              </a:solidFill>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Taul1!$B$6</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Taul1!$B$7:$B$13</c:f>
              <c:numCache>
                <c:formatCode>General</c:formatCode>
                <c:ptCount val="7"/>
                <c:pt idx="0">
                  <c:v>46.938989999999997</c:v>
                </c:pt>
                <c:pt idx="2">
                  <c:v>60.389420000000001</c:v>
                </c:pt>
                <c:pt idx="3">
                  <c:v>62.660049999999998</c:v>
                </c:pt>
                <c:pt idx="4">
                  <c:v>51.147550000000003</c:v>
                </c:pt>
                <c:pt idx="5">
                  <c:v>42.741869999999999</c:v>
                </c:pt>
                <c:pt idx="6">
                  <c:v>31.69416</c:v>
                </c:pt>
              </c:numCache>
            </c:numRef>
          </c:val>
          <c:extLst>
            <c:ext xmlns:c16="http://schemas.microsoft.com/office/drawing/2014/chart" uri="{C3380CC4-5D6E-409C-BE32-E72D297353CC}">
              <c16:uniqueId val="{00000000-32F4-4469-9FBC-AAC951D4BF9E}"/>
            </c:ext>
          </c:extLst>
        </c:ser>
        <c:ser>
          <c:idx val="1"/>
          <c:order val="1"/>
          <c:tx>
            <c:strRef>
              <c:f>Taul1!$C$6</c:f>
              <c:strCache>
                <c:ptCount val="1"/>
                <c:pt idx="0">
                  <c:v>Ei</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Taul1!$C$7:$C$13</c:f>
              <c:numCache>
                <c:formatCode>General</c:formatCode>
                <c:ptCount val="7"/>
                <c:pt idx="0">
                  <c:v>53.061010000000003</c:v>
                </c:pt>
                <c:pt idx="2">
                  <c:v>39.610579999999999</c:v>
                </c:pt>
                <c:pt idx="3">
                  <c:v>37.339950000000002</c:v>
                </c:pt>
                <c:pt idx="4">
                  <c:v>48.852449999999997</c:v>
                </c:pt>
                <c:pt idx="5">
                  <c:v>57.258130000000001</c:v>
                </c:pt>
                <c:pt idx="6">
                  <c:v>68.305840000000003</c:v>
                </c:pt>
              </c:numCache>
            </c:numRef>
          </c:val>
          <c:extLst>
            <c:ext xmlns:c16="http://schemas.microsoft.com/office/drawing/2014/chart" uri="{C3380CC4-5D6E-409C-BE32-E72D297353CC}">
              <c16:uniqueId val="{00000001-32F4-4469-9FBC-AAC951D4BF9E}"/>
            </c:ext>
          </c:extLst>
        </c:ser>
        <c:dLbls>
          <c:showLegendKey val="0"/>
          <c:showVal val="0"/>
          <c:showCatName val="0"/>
          <c:showSerName val="0"/>
          <c:showPercent val="0"/>
          <c:showBubbleSize val="0"/>
        </c:dLbls>
        <c:gapWidth val="45"/>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20711419689773247"/>
          <c:y val="4.3966548435078377E-2"/>
          <c:w val="0.75409149006674769"/>
          <c:h val="6.906770405350586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Taul1!$B$6</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Taul1!$B$7:$B$13</c:f>
              <c:numCache>
                <c:formatCode>General</c:formatCode>
                <c:ptCount val="7"/>
                <c:pt idx="0">
                  <c:v>69.279439999999994</c:v>
                </c:pt>
                <c:pt idx="2">
                  <c:v>72.41825</c:v>
                </c:pt>
                <c:pt idx="3">
                  <c:v>78.768360000000001</c:v>
                </c:pt>
                <c:pt idx="4">
                  <c:v>69.121660000000006</c:v>
                </c:pt>
                <c:pt idx="5">
                  <c:v>67.441559999999996</c:v>
                </c:pt>
                <c:pt idx="6">
                  <c:v>64.132620000000003</c:v>
                </c:pt>
              </c:numCache>
            </c:numRef>
          </c:val>
          <c:extLst>
            <c:ext xmlns:c16="http://schemas.microsoft.com/office/drawing/2014/chart" uri="{C3380CC4-5D6E-409C-BE32-E72D297353CC}">
              <c16:uniqueId val="{00000000-32F4-4469-9FBC-AAC951D4BF9E}"/>
            </c:ext>
          </c:extLst>
        </c:ser>
        <c:ser>
          <c:idx val="1"/>
          <c:order val="1"/>
          <c:tx>
            <c:strRef>
              <c:f>Taul1!$C$6</c:f>
              <c:strCache>
                <c:ptCount val="1"/>
                <c:pt idx="0">
                  <c:v>Ei</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Taul1!$C$7:$C$13</c:f>
              <c:numCache>
                <c:formatCode>General</c:formatCode>
                <c:ptCount val="7"/>
                <c:pt idx="0">
                  <c:v>30.720559999999999</c:v>
                </c:pt>
                <c:pt idx="2">
                  <c:v>27.58175</c:v>
                </c:pt>
                <c:pt idx="3">
                  <c:v>21.231639999999999</c:v>
                </c:pt>
                <c:pt idx="4">
                  <c:v>30.878340000000001</c:v>
                </c:pt>
                <c:pt idx="5">
                  <c:v>32.558439999999997</c:v>
                </c:pt>
                <c:pt idx="6">
                  <c:v>35.867379999999997</c:v>
                </c:pt>
              </c:numCache>
            </c:numRef>
          </c:val>
          <c:extLst>
            <c:ext xmlns:c16="http://schemas.microsoft.com/office/drawing/2014/chart" uri="{C3380CC4-5D6E-409C-BE32-E72D297353CC}">
              <c16:uniqueId val="{00000001-32F4-4469-9FBC-AAC951D4BF9E}"/>
            </c:ext>
          </c:extLst>
        </c:ser>
        <c:dLbls>
          <c:showLegendKey val="0"/>
          <c:showVal val="0"/>
          <c:showCatName val="0"/>
          <c:showSerName val="0"/>
          <c:showPercent val="0"/>
          <c:showBubbleSize val="0"/>
        </c:dLbls>
        <c:gapWidth val="45"/>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20711419689773247"/>
          <c:y val="4.3966548435078377E-2"/>
          <c:w val="0.75409149006674769"/>
          <c:h val="6.906770405350586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Taul1!$B$6</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Taul1!$B$7:$B$13</c:f>
              <c:numCache>
                <c:formatCode>General</c:formatCode>
                <c:ptCount val="7"/>
                <c:pt idx="0">
                  <c:v>42.384</c:v>
                </c:pt>
                <c:pt idx="2">
                  <c:v>46.935659999999999</c:v>
                </c:pt>
                <c:pt idx="3">
                  <c:v>60.419780000000003</c:v>
                </c:pt>
                <c:pt idx="4">
                  <c:v>46.0595</c:v>
                </c:pt>
                <c:pt idx="5">
                  <c:v>37.923360000000002</c:v>
                </c:pt>
                <c:pt idx="6">
                  <c:v>30.750070000000001</c:v>
                </c:pt>
              </c:numCache>
            </c:numRef>
          </c:val>
          <c:extLst>
            <c:ext xmlns:c16="http://schemas.microsoft.com/office/drawing/2014/chart" uri="{C3380CC4-5D6E-409C-BE32-E72D297353CC}">
              <c16:uniqueId val="{00000000-32F4-4469-9FBC-AAC951D4BF9E}"/>
            </c:ext>
          </c:extLst>
        </c:ser>
        <c:ser>
          <c:idx val="1"/>
          <c:order val="1"/>
          <c:tx>
            <c:strRef>
              <c:f>Taul1!$C$6</c:f>
              <c:strCache>
                <c:ptCount val="1"/>
                <c:pt idx="0">
                  <c:v>Ei</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Taul1!$C$7:$C$13</c:f>
              <c:numCache>
                <c:formatCode>General</c:formatCode>
                <c:ptCount val="7"/>
                <c:pt idx="0">
                  <c:v>57.616</c:v>
                </c:pt>
                <c:pt idx="2">
                  <c:v>53.064340000000001</c:v>
                </c:pt>
                <c:pt idx="3">
                  <c:v>39.580219999999997</c:v>
                </c:pt>
                <c:pt idx="4">
                  <c:v>53.9405</c:v>
                </c:pt>
                <c:pt idx="5">
                  <c:v>62.076639999999998</c:v>
                </c:pt>
                <c:pt idx="6">
                  <c:v>69.249930000000006</c:v>
                </c:pt>
              </c:numCache>
            </c:numRef>
          </c:val>
          <c:extLst>
            <c:ext xmlns:c16="http://schemas.microsoft.com/office/drawing/2014/chart" uri="{C3380CC4-5D6E-409C-BE32-E72D297353CC}">
              <c16:uniqueId val="{00000001-32F4-4469-9FBC-AAC951D4BF9E}"/>
            </c:ext>
          </c:extLst>
        </c:ser>
        <c:dLbls>
          <c:showLegendKey val="0"/>
          <c:showVal val="0"/>
          <c:showCatName val="0"/>
          <c:showSerName val="0"/>
          <c:showPercent val="0"/>
          <c:showBubbleSize val="0"/>
        </c:dLbls>
        <c:gapWidth val="45"/>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20711419689773247"/>
          <c:y val="4.3966548435078377E-2"/>
          <c:w val="0.75409149006674769"/>
          <c:h val="6.906770405350586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Taul1!$B$6</c:f>
              <c:strCache>
                <c:ptCount val="1"/>
                <c:pt idx="0">
                  <c:v>Kyllä</c:v>
                </c:pt>
              </c:strCache>
            </c:strRef>
          </c:tx>
          <c:spPr>
            <a:solidFill>
              <a:srgbClr val="70AD47"/>
            </a:solidFill>
            <a:ln>
              <a:noFill/>
            </a:ln>
          </c:spPr>
          <c:invertIfNegative val="0"/>
          <c:dLbls>
            <c:numFmt formatCode="#,##0" sourceLinked="0"/>
            <c:spPr>
              <a:noFill/>
              <a:ln>
                <a:noFill/>
              </a:ln>
              <a:effectLst/>
            </c:spPr>
            <c:txPr>
              <a:bodyPr/>
              <a:lstStyle/>
              <a:p>
                <a:pPr>
                  <a:defRPr b="0">
                    <a:solidFill>
                      <a:srgbClr val="262626"/>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Taul1!$B$7:$B$13</c:f>
              <c:numCache>
                <c:formatCode>General</c:formatCode>
                <c:ptCount val="7"/>
                <c:pt idx="0">
                  <c:v>6.9972099999999999</c:v>
                </c:pt>
                <c:pt idx="2">
                  <c:v>15.75141</c:v>
                </c:pt>
                <c:pt idx="3">
                  <c:v>15.65207</c:v>
                </c:pt>
                <c:pt idx="4">
                  <c:v>3.90252</c:v>
                </c:pt>
                <c:pt idx="5">
                  <c:v>4.2764100000000003</c:v>
                </c:pt>
                <c:pt idx="6">
                  <c:v>2.7630400000000002</c:v>
                </c:pt>
              </c:numCache>
            </c:numRef>
          </c:val>
          <c:extLst>
            <c:ext xmlns:c16="http://schemas.microsoft.com/office/drawing/2014/chart" uri="{C3380CC4-5D6E-409C-BE32-E72D297353CC}">
              <c16:uniqueId val="{00000000-32F4-4469-9FBC-AAC951D4BF9E}"/>
            </c:ext>
          </c:extLst>
        </c:ser>
        <c:ser>
          <c:idx val="1"/>
          <c:order val="1"/>
          <c:tx>
            <c:strRef>
              <c:f>Taul1!$C$6</c:f>
              <c:strCache>
                <c:ptCount val="1"/>
                <c:pt idx="0">
                  <c:v>Ei</c:v>
                </c:pt>
              </c:strCache>
            </c:strRef>
          </c:tx>
          <c:spPr>
            <a:solidFill>
              <a:srgbClr val="C10F70"/>
            </a:solidFill>
            <a:ln>
              <a:noFill/>
            </a:ln>
          </c:spPr>
          <c:invertIfNegative val="0"/>
          <c:dLbls>
            <c:numFmt formatCode="#,##0" sourceLinked="0"/>
            <c:spPr>
              <a:noFill/>
              <a:ln>
                <a:noFill/>
              </a:ln>
              <a:effectLst/>
            </c:spPr>
            <c:txPr>
              <a:bodyPr/>
              <a:lstStyle/>
              <a:p>
                <a:pPr>
                  <a:defRPr b="0">
                    <a:solidFill>
                      <a:srgbClr val="FFFFFF"/>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Taul1!$A$7:$A$13</c:f>
              <c:strCache>
                <c:ptCount val="7"/>
                <c:pt idx="0">
                  <c:v>Kaikki, n=1199</c:v>
                </c:pt>
                <c:pt idx="1">
                  <c:v>IKÄRYHMÄ</c:v>
                </c:pt>
                <c:pt idx="2">
                  <c:v>15-24 vuotta, n=129</c:v>
                </c:pt>
                <c:pt idx="3">
                  <c:v>25-34 vuotta, n=190</c:v>
                </c:pt>
                <c:pt idx="4">
                  <c:v>35-49 vuotta, n=274</c:v>
                </c:pt>
                <c:pt idx="5">
                  <c:v>50-64 vuotta, n=278</c:v>
                </c:pt>
                <c:pt idx="6">
                  <c:v>65+ vuotta, n=328</c:v>
                </c:pt>
              </c:strCache>
            </c:strRef>
          </c:cat>
          <c:val>
            <c:numRef>
              <c:f>Taul1!$C$7:$C$13</c:f>
              <c:numCache>
                <c:formatCode>General</c:formatCode>
                <c:ptCount val="7"/>
                <c:pt idx="0">
                  <c:v>93.002790000000005</c:v>
                </c:pt>
                <c:pt idx="2">
                  <c:v>84.248589999999993</c:v>
                </c:pt>
                <c:pt idx="3">
                  <c:v>84.347930000000005</c:v>
                </c:pt>
                <c:pt idx="4">
                  <c:v>96.097480000000004</c:v>
                </c:pt>
                <c:pt idx="5">
                  <c:v>95.723590000000002</c:v>
                </c:pt>
                <c:pt idx="6">
                  <c:v>97.236959999999996</c:v>
                </c:pt>
              </c:numCache>
            </c:numRef>
          </c:val>
          <c:extLst>
            <c:ext xmlns:c16="http://schemas.microsoft.com/office/drawing/2014/chart" uri="{C3380CC4-5D6E-409C-BE32-E72D297353CC}">
              <c16:uniqueId val="{00000001-32F4-4469-9FBC-AAC951D4BF9E}"/>
            </c:ext>
          </c:extLst>
        </c:ser>
        <c:dLbls>
          <c:showLegendKey val="0"/>
          <c:showVal val="0"/>
          <c:showCatName val="0"/>
          <c:showSerName val="0"/>
          <c:showPercent val="0"/>
          <c:showBubbleSize val="0"/>
        </c:dLbls>
        <c:gapWidth val="45"/>
        <c:overlap val="100"/>
        <c:axId val="485419376"/>
        <c:axId val="485417136"/>
      </c:barChart>
      <c:catAx>
        <c:axId val="4854193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485417136"/>
        <c:crosses val="autoZero"/>
        <c:auto val="1"/>
        <c:lblAlgn val="ctr"/>
        <c:lblOffset val="100"/>
        <c:tickLblSkip val="1"/>
        <c:noMultiLvlLbl val="0"/>
      </c:catAx>
      <c:valAx>
        <c:axId val="4854171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485419376"/>
        <c:crosses val="autoZero"/>
        <c:crossBetween val="between"/>
        <c:majorUnit val="10"/>
        <c:minorUnit val="1"/>
      </c:valAx>
      <c:spPr>
        <a:ln>
          <a:noFill/>
        </a:ln>
      </c:spPr>
    </c:plotArea>
    <c:legend>
      <c:legendPos val="t"/>
      <c:layout>
        <c:manualLayout>
          <c:xMode val="edge"/>
          <c:yMode val="edge"/>
          <c:x val="0.20711419689773247"/>
          <c:y val="4.3966548435078377E-2"/>
          <c:w val="0.75409149006674769"/>
          <c:h val="6.906770405350586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43DD9-6848-49B5-AD6E-0BEDF0B791F4}" type="datetimeFigureOut">
              <a:rPr lang="fi-FI" smtClean="0"/>
              <a:t>13.3.2025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B736C-EC97-4622-B914-3A44A28C0129}" type="slidenum">
              <a:rPr lang="fi-FI" smtClean="0"/>
              <a:t>‹#›</a:t>
            </a:fld>
            <a:endParaRPr lang="fi-FI"/>
          </a:p>
        </p:txBody>
      </p:sp>
    </p:spTree>
    <p:extLst>
      <p:ext uri="{BB962C8B-B14F-4D97-AF65-F5344CB8AC3E}">
        <p14:creationId xmlns:p14="http://schemas.microsoft.com/office/powerpoint/2010/main" val="287076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hyperlink" Target="https://www.linkedin.com/company/taloustutkimus-oy/" TargetMode="External"/><Relationship Id="rId12" Type="http://schemas.openxmlformats.org/officeDocument/2006/relationships/hyperlink" Target="https://www.instagram.com/taloustutkimus/"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www.taloustutkimus.fi/" TargetMode="External"/><Relationship Id="rId5" Type="http://schemas.openxmlformats.org/officeDocument/2006/relationships/hyperlink" Target="https://www.facebook.com/Taloustutkimus/?fref=ts"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aloustutkimus?lang=fi" TargetMode="External"/><Relationship Id="rId14" Type="http://schemas.openxmlformats.org/officeDocument/2006/relationships/hyperlink" Target="https://www.threads.net/@taloustutkimus"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8.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linkedin.com/company/taloustutkimus-oy/" TargetMode="External"/><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hyperlink" Target="https://www.instagram.com/taloustutkimus/"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Taloustutkimus/?fref=ts" TargetMode="External"/><Relationship Id="rId11" Type="http://schemas.openxmlformats.org/officeDocument/2006/relationships/image" Target="../media/image6.png"/><Relationship Id="rId5" Type="http://schemas.openxmlformats.org/officeDocument/2006/relationships/hyperlink" Target="http://www.taloustutkimus.fi/" TargetMode="External"/><Relationship Id="rId15" Type="http://schemas.openxmlformats.org/officeDocument/2006/relationships/image" Target="../media/image8.png"/><Relationship Id="rId10" Type="http://schemas.openxmlformats.org/officeDocument/2006/relationships/hyperlink" Target="https://twitter.com/taloustutkimus?lang=fi" TargetMode="External"/><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hyperlink" Target="https://www.threads.net/@taloustutkimus" TargetMode="Externa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oppudia">
    <p:bg>
      <p:bgRef idx="1001">
        <a:schemeClr val="bg2"/>
      </p:bgRef>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DD8D9602-4B15-AF90-28A8-C0A28BB12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
        <p:nvSpPr>
          <p:cNvPr id="19" name="Tekstin paikkamerkki 18">
            <a:extLst>
              <a:ext uri="{FF2B5EF4-FFF2-40B4-BE49-F238E27FC236}">
                <a16:creationId xmlns:a16="http://schemas.microsoft.com/office/drawing/2014/main" id="{6D1262C2-36C8-77E9-6D3A-27C5E9F958C7}"/>
              </a:ext>
            </a:extLst>
          </p:cNvPr>
          <p:cNvSpPr>
            <a:spLocks noGrp="1"/>
          </p:cNvSpPr>
          <p:nvPr>
            <p:ph type="body" sz="quarter" idx="11" hasCustomPrompt="1"/>
          </p:nvPr>
        </p:nvSpPr>
        <p:spPr>
          <a:xfrm>
            <a:off x="5064125"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a:t>Nimi </a:t>
            </a:r>
            <a:r>
              <a:rPr lang="fi-FI" err="1"/>
              <a:t>Nimi</a:t>
            </a:r>
            <a:r>
              <a:rPr lang="fi-FI"/>
              <a:t> Työ </a:t>
            </a:r>
            <a:r>
              <a:rPr lang="fi-FI" err="1"/>
              <a:t>työ</a:t>
            </a:r>
            <a:endParaRPr lang="fi-FI"/>
          </a:p>
          <a:p>
            <a:pPr lvl="0"/>
            <a:r>
              <a:rPr lang="fi-FI"/>
              <a:t>00000000</a:t>
            </a:r>
          </a:p>
          <a:p>
            <a:pPr lvl="0"/>
            <a:r>
              <a:rPr lang="fi-FI"/>
              <a:t>email@taloustutkimus.fi</a:t>
            </a:r>
          </a:p>
          <a:p>
            <a:pPr lvl="0"/>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453863" y="3582435"/>
            <a:ext cx="3896987"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a:t>Teksti</a:t>
            </a:r>
          </a:p>
        </p:txBody>
      </p:sp>
      <p:sp>
        <p:nvSpPr>
          <p:cNvPr id="5" name="Tekstin paikkamerkki 18">
            <a:extLst>
              <a:ext uri="{FF2B5EF4-FFF2-40B4-BE49-F238E27FC236}">
                <a16:creationId xmlns:a16="http://schemas.microsoft.com/office/drawing/2014/main" id="{47449A1A-2603-0D7E-32B9-2118C5455188}"/>
              </a:ext>
            </a:extLst>
          </p:cNvPr>
          <p:cNvSpPr>
            <a:spLocks noGrp="1"/>
          </p:cNvSpPr>
          <p:nvPr>
            <p:ph type="body" sz="quarter" idx="18" hasCustomPrompt="1"/>
          </p:nvPr>
        </p:nvSpPr>
        <p:spPr>
          <a:xfrm>
            <a:off x="8476384"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a:t>Nimi </a:t>
            </a:r>
            <a:r>
              <a:rPr lang="fi-FI" err="1"/>
              <a:t>Nimi</a:t>
            </a:r>
            <a:r>
              <a:rPr lang="fi-FI"/>
              <a:t> Työ </a:t>
            </a:r>
            <a:r>
              <a:rPr lang="fi-FI" err="1"/>
              <a:t>työ</a:t>
            </a:r>
            <a:endParaRPr lang="fi-FI"/>
          </a:p>
          <a:p>
            <a:pPr lvl="0"/>
            <a:r>
              <a:rPr lang="fi-FI"/>
              <a:t>00000000</a:t>
            </a:r>
          </a:p>
          <a:p>
            <a:pPr lvl="0"/>
            <a:r>
              <a:rPr lang="fi-FI"/>
              <a:t>email@taloustutkimus.fi</a:t>
            </a:r>
          </a:p>
          <a:p>
            <a:pPr lvl="0"/>
            <a:endParaRPr lang="fi-FI"/>
          </a:p>
        </p:txBody>
      </p:sp>
      <p:pic>
        <p:nvPicPr>
          <p:cNvPr id="9" name="Kuva 8">
            <a:hlinkClick r:id="rId5"/>
            <a:extLst>
              <a:ext uri="{FF2B5EF4-FFF2-40B4-BE49-F238E27FC236}">
                <a16:creationId xmlns:a16="http://schemas.microsoft.com/office/drawing/2014/main" id="{8BE84BD9-4C26-400D-00C8-5426E2B8DEB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705751" y="6076650"/>
            <a:ext cx="338554" cy="338554"/>
          </a:xfrm>
          <a:prstGeom prst="rect">
            <a:avLst/>
          </a:prstGeom>
        </p:spPr>
      </p:pic>
      <p:pic>
        <p:nvPicPr>
          <p:cNvPr id="10" name="Kuva 9">
            <a:hlinkClick r:id="rId7"/>
            <a:extLst>
              <a:ext uri="{FF2B5EF4-FFF2-40B4-BE49-F238E27FC236}">
                <a16:creationId xmlns:a16="http://schemas.microsoft.com/office/drawing/2014/main" id="{848ADDAA-704B-7F01-89F0-391426B9C2C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198621" y="6076650"/>
            <a:ext cx="337870" cy="338554"/>
          </a:xfrm>
          <a:prstGeom prst="rect">
            <a:avLst/>
          </a:prstGeom>
        </p:spPr>
      </p:pic>
      <p:pic>
        <p:nvPicPr>
          <p:cNvPr id="11" name="Kuva 10">
            <a:hlinkClick r:id="rId9"/>
            <a:extLst>
              <a:ext uri="{FF2B5EF4-FFF2-40B4-BE49-F238E27FC236}">
                <a16:creationId xmlns:a16="http://schemas.microsoft.com/office/drawing/2014/main" id="{9D8ADE4F-4A37-D66A-6667-2419A723A66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213565" y="6076992"/>
            <a:ext cx="337870" cy="337870"/>
          </a:xfrm>
          <a:prstGeom prst="rect">
            <a:avLst/>
          </a:prstGeom>
        </p:spPr>
      </p:pic>
      <p:sp>
        <p:nvSpPr>
          <p:cNvPr id="12" name="Tekstiruutu 11">
            <a:extLst>
              <a:ext uri="{FF2B5EF4-FFF2-40B4-BE49-F238E27FC236}">
                <a16:creationId xmlns:a16="http://schemas.microsoft.com/office/drawing/2014/main" id="{F6DAFB2B-D045-AF74-1819-62677E5A37CE}"/>
              </a:ext>
            </a:extLst>
          </p:cNvPr>
          <p:cNvSpPr txBox="1"/>
          <p:nvPr/>
        </p:nvSpPr>
        <p:spPr>
          <a:xfrm>
            <a:off x="8710333" y="5646321"/>
            <a:ext cx="2872509" cy="338554"/>
          </a:xfrm>
          <a:prstGeom prst="rect">
            <a:avLst/>
          </a:prstGeom>
          <a:noFill/>
        </p:spPr>
        <p:txBody>
          <a:bodyPr wrap="square">
            <a:spAutoFit/>
          </a:bodyPr>
          <a:lstStyle/>
          <a:p>
            <a:pPr algn="r"/>
            <a:r>
              <a:rPr lang="fi-FI" sz="1600">
                <a:solidFill>
                  <a:schemeClr val="tx1"/>
                </a:solidFill>
                <a:hlinkClick r:id="rId11">
                  <a:extLst>
                    <a:ext uri="{A12FA001-AC4F-418D-AE19-62706E023703}">
                      <ahyp:hlinkClr xmlns:ahyp="http://schemas.microsoft.com/office/drawing/2018/hyperlinkcolor" val="tx"/>
                    </a:ext>
                  </a:extLst>
                </a:hlinkClick>
              </a:rPr>
              <a:t>www.taloustutkimus.fi</a:t>
            </a:r>
            <a:endParaRPr lang="fi-FI" sz="1600">
              <a:solidFill>
                <a:schemeClr val="tx1"/>
              </a:solidFill>
            </a:endParaRPr>
          </a:p>
        </p:txBody>
      </p:sp>
      <p:sp>
        <p:nvSpPr>
          <p:cNvPr id="7" name="Otsikko 5">
            <a:extLst>
              <a:ext uri="{FF2B5EF4-FFF2-40B4-BE49-F238E27FC236}">
                <a16:creationId xmlns:a16="http://schemas.microsoft.com/office/drawing/2014/main" id="{83754751-78E0-6194-37DC-1705D3369EDB}"/>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a:t>Kiitos</a:t>
            </a:r>
          </a:p>
        </p:txBody>
      </p:sp>
      <p:pic>
        <p:nvPicPr>
          <p:cNvPr id="3" name="Kuva 2">
            <a:hlinkClick r:id="rId12"/>
            <a:extLst>
              <a:ext uri="{FF2B5EF4-FFF2-40B4-BE49-F238E27FC236}">
                <a16:creationId xmlns:a16="http://schemas.microsoft.com/office/drawing/2014/main" id="{42EABAC8-BC76-8768-2840-83E0AAC2779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10690687" y="6076650"/>
            <a:ext cx="338554" cy="338554"/>
          </a:xfrm>
          <a:prstGeom prst="rect">
            <a:avLst/>
          </a:prstGeom>
        </p:spPr>
      </p:pic>
      <p:pic>
        <p:nvPicPr>
          <p:cNvPr id="8" name="Kuva 7">
            <a:hlinkClick r:id="rId14"/>
            <a:extLst>
              <a:ext uri="{FF2B5EF4-FFF2-40B4-BE49-F238E27FC236}">
                <a16:creationId xmlns:a16="http://schemas.microsoft.com/office/drawing/2014/main" id="{CA5E977E-E15F-7AC6-51A1-E549B43FED9A}"/>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11183557" y="6076992"/>
            <a:ext cx="337870" cy="337870"/>
          </a:xfrm>
          <a:prstGeom prst="rect">
            <a:avLst/>
          </a:prstGeom>
        </p:spPr>
      </p:pic>
    </p:spTree>
    <p:extLst>
      <p:ext uri="{BB962C8B-B14F-4D97-AF65-F5344CB8AC3E}">
        <p14:creationId xmlns:p14="http://schemas.microsoft.com/office/powerpoint/2010/main" val="2786391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ljon tekstiä -pelkistetty">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5FF0FAA1-1B72-BEAB-5E2B-A9B7FB84BE04}"/>
              </a:ext>
            </a:extLst>
          </p:cNvPr>
          <p:cNvSpPr>
            <a:spLocks noGrp="1"/>
          </p:cNvSpPr>
          <p:nvPr>
            <p:ph type="dt" sz="half" idx="12"/>
          </p:nvPr>
        </p:nvSpPr>
        <p:spPr/>
        <p:txBody>
          <a:bodyPr/>
          <a:lstStyle/>
          <a:p>
            <a:r>
              <a:rPr lang="fi-FI"/>
              <a:t>13.03.2025</a:t>
            </a:r>
          </a:p>
        </p:txBody>
      </p:sp>
      <p:sp>
        <p:nvSpPr>
          <p:cNvPr id="4" name="Alatunnisteen paikkamerkki 3">
            <a:extLst>
              <a:ext uri="{FF2B5EF4-FFF2-40B4-BE49-F238E27FC236}">
                <a16:creationId xmlns:a16="http://schemas.microsoft.com/office/drawing/2014/main" id="{402BA183-41BE-7688-A070-1F1016908B04}"/>
              </a:ext>
            </a:extLst>
          </p:cNvPr>
          <p:cNvSpPr>
            <a:spLocks noGrp="1"/>
          </p:cNvSpPr>
          <p:nvPr>
            <p:ph type="ftr" sz="quarter" idx="13"/>
          </p:nvPr>
        </p:nvSpPr>
        <p:spPr/>
        <p:txBody>
          <a:bodyPr/>
          <a:lstStyle/>
          <a:p>
            <a:r>
              <a:rPr lang="fi-FI"/>
              <a:t>SPR/Rasismiin puuttuminen 2025</a:t>
            </a:r>
          </a:p>
        </p:txBody>
      </p:sp>
      <p:sp>
        <p:nvSpPr>
          <p:cNvPr id="5" name="Dian numeron paikkamerkki 4">
            <a:extLst>
              <a:ext uri="{FF2B5EF4-FFF2-40B4-BE49-F238E27FC236}">
                <a16:creationId xmlns:a16="http://schemas.microsoft.com/office/drawing/2014/main" id="{EBCEB7CB-B285-9251-A314-CAEF3BB4B8D4}"/>
              </a:ext>
            </a:extLst>
          </p:cNvPr>
          <p:cNvSpPr>
            <a:spLocks noGrp="1"/>
          </p:cNvSpPr>
          <p:nvPr>
            <p:ph type="sldNum" sz="quarter" idx="14"/>
          </p:nvPr>
        </p:nvSpPr>
        <p:spPr/>
        <p:txBody>
          <a:bodyPr/>
          <a:lstStyle/>
          <a:p>
            <a:fld id="{FE5B6939-2160-4D54-A0A9-177BFACD315D}" type="slidenum">
              <a:rPr lang="fi-FI" smtClean="0"/>
              <a:pPr/>
              <a:t>‹#›</a:t>
            </a:fld>
            <a:endParaRPr lang="fi-FI"/>
          </a:p>
        </p:txBody>
      </p:sp>
      <p:sp>
        <p:nvSpPr>
          <p:cNvPr id="6" name="Otsikko 6">
            <a:extLst>
              <a:ext uri="{FF2B5EF4-FFF2-40B4-BE49-F238E27FC236}">
                <a16:creationId xmlns:a16="http://schemas.microsoft.com/office/drawing/2014/main" id="{F57793D6-93BE-A479-E102-5F66715099D2}"/>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a:t>Otsikko</a:t>
            </a:r>
          </a:p>
        </p:txBody>
      </p:sp>
      <p:sp>
        <p:nvSpPr>
          <p:cNvPr id="7" name="Tekstin paikkamerkki 18">
            <a:extLst>
              <a:ext uri="{FF2B5EF4-FFF2-40B4-BE49-F238E27FC236}">
                <a16:creationId xmlns:a16="http://schemas.microsoft.com/office/drawing/2014/main" id="{160DE389-359F-BF43-7EDD-3323FBBE7A37}"/>
              </a:ext>
            </a:extLst>
          </p:cNvPr>
          <p:cNvSpPr>
            <a:spLocks noGrp="1"/>
          </p:cNvSpPr>
          <p:nvPr>
            <p:ph type="body" sz="quarter" idx="11"/>
          </p:nvPr>
        </p:nvSpPr>
        <p:spPr>
          <a:xfrm>
            <a:off x="853512" y="2055730"/>
            <a:ext cx="10484978" cy="4124407"/>
          </a:xfrm>
          <a:prstGeom prst="rect">
            <a:avLst/>
          </a:prstGeom>
        </p:spPr>
        <p:txBody>
          <a:bodyPr numCol="2" spcCol="360000">
            <a:noAutofit/>
          </a:bodyPr>
          <a:lstStyle>
            <a:lvl1pPr marL="180000" indent="-180000">
              <a:lnSpc>
                <a:spcPct val="100000"/>
              </a:lnSpc>
              <a:buClr>
                <a:schemeClr val="tx2"/>
              </a:buClr>
              <a:buFont typeface="Arial" panose="020B0604020202020204" pitchFamily="34" charset="0"/>
              <a:buChar char="•"/>
              <a:defRPr sz="1600">
                <a:solidFill>
                  <a:schemeClr val="tx1"/>
                </a:solidFill>
              </a:defRPr>
            </a:lvl1pPr>
            <a:lvl2pPr marL="742950" indent="-285750">
              <a:lnSpc>
                <a:spcPct val="100000"/>
              </a:lnSpc>
              <a:buClr>
                <a:schemeClr val="tx2"/>
              </a:buClr>
              <a:buFont typeface="Calibri" panose="020F0502020204030204" pitchFamily="34" charset="0"/>
              <a:buChar char="→"/>
              <a:defRPr sz="1600">
                <a:solidFill>
                  <a:schemeClr val="tx1"/>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a:p>
            <a:pPr lvl="1"/>
            <a:r>
              <a:rPr lang="fi-FI"/>
              <a:t>toinen taso</a:t>
            </a:r>
          </a:p>
        </p:txBody>
      </p:sp>
      <p:pic>
        <p:nvPicPr>
          <p:cNvPr id="8" name="Kuva 7">
            <a:extLst>
              <a:ext uri="{FF2B5EF4-FFF2-40B4-BE49-F238E27FC236}">
                <a16:creationId xmlns:a16="http://schemas.microsoft.com/office/drawing/2014/main" id="{381B636F-13D1-F8D0-280D-4C1DA7063C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6982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ljon tekstiä -kontrasti">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0" y="0"/>
            <a:ext cx="12007339" cy="1580069"/>
          </a:xfrm>
          <a:prstGeom prst="round1Rect">
            <a:avLst>
              <a:gd name="adj" fmla="val 5883"/>
            </a:avLst>
          </a:prstGeom>
          <a:solidFill>
            <a:schemeClr val="tx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E63EBC7-3BC9-445D-5A2C-C725BC55F9DF}"/>
              </a:ext>
            </a:extLst>
          </p:cNvPr>
          <p:cNvSpPr>
            <a:spLocks noGrp="1"/>
          </p:cNvSpPr>
          <p:nvPr>
            <p:ph type="dt" sz="half" idx="12"/>
          </p:nvPr>
        </p:nvSpPr>
        <p:spPr/>
        <p:txBody>
          <a:bodyPr/>
          <a:lstStyle/>
          <a:p>
            <a:r>
              <a:rPr lang="fi-FI"/>
              <a:t>13.03.2025</a:t>
            </a:r>
          </a:p>
        </p:txBody>
      </p:sp>
      <p:sp>
        <p:nvSpPr>
          <p:cNvPr id="4" name="Alatunnisteen paikkamerkki 3">
            <a:extLst>
              <a:ext uri="{FF2B5EF4-FFF2-40B4-BE49-F238E27FC236}">
                <a16:creationId xmlns:a16="http://schemas.microsoft.com/office/drawing/2014/main" id="{D6940D1F-3635-C516-BB60-16A277F33EC9}"/>
              </a:ext>
            </a:extLst>
          </p:cNvPr>
          <p:cNvSpPr>
            <a:spLocks noGrp="1"/>
          </p:cNvSpPr>
          <p:nvPr>
            <p:ph type="ftr" sz="quarter" idx="13"/>
          </p:nvPr>
        </p:nvSpPr>
        <p:spPr/>
        <p:txBody>
          <a:bodyPr/>
          <a:lstStyle>
            <a:lvl1pPr>
              <a:defRPr>
                <a:solidFill>
                  <a:schemeClr val="bg2"/>
                </a:solidFill>
              </a:defRPr>
            </a:lvl1pPr>
          </a:lstStyle>
          <a:p>
            <a:r>
              <a:rPr lang="fi-FI"/>
              <a:t>SPR/Rasismiin puuttuminen 2025</a:t>
            </a:r>
          </a:p>
        </p:txBody>
      </p:sp>
      <p:sp>
        <p:nvSpPr>
          <p:cNvPr id="5" name="Dian numeron paikkamerkki 4">
            <a:extLst>
              <a:ext uri="{FF2B5EF4-FFF2-40B4-BE49-F238E27FC236}">
                <a16:creationId xmlns:a16="http://schemas.microsoft.com/office/drawing/2014/main" id="{D29E1AA4-EB89-F5BF-3600-388881EDEC4C}"/>
              </a:ext>
            </a:extLst>
          </p:cNvPr>
          <p:cNvSpPr>
            <a:spLocks noGrp="1"/>
          </p:cNvSpPr>
          <p:nvPr>
            <p:ph type="sldNum" sz="quarter" idx="14"/>
          </p:nvPr>
        </p:nvSpPr>
        <p:spPr/>
        <p:txBody>
          <a:bodyPr/>
          <a:lstStyle/>
          <a:p>
            <a:fld id="{FE5B6939-2160-4D54-A0A9-177BFACD315D}" type="slidenum">
              <a:rPr lang="fi-FI" smtClean="0"/>
              <a:pPr/>
              <a:t>‹#›</a:t>
            </a:fld>
            <a:endParaRPr lang="fi-FI"/>
          </a:p>
        </p:txBody>
      </p:sp>
      <p:sp>
        <p:nvSpPr>
          <p:cNvPr id="6" name="Otsikko 6">
            <a:extLst>
              <a:ext uri="{FF2B5EF4-FFF2-40B4-BE49-F238E27FC236}">
                <a16:creationId xmlns:a16="http://schemas.microsoft.com/office/drawing/2014/main" id="{1CA45333-2F53-7EBF-480B-810FDB1700CE}"/>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a:t>Otsikko</a:t>
            </a:r>
          </a:p>
        </p:txBody>
      </p:sp>
      <p:sp>
        <p:nvSpPr>
          <p:cNvPr id="8" name="Tekstin paikkamerkki 18">
            <a:extLst>
              <a:ext uri="{FF2B5EF4-FFF2-40B4-BE49-F238E27FC236}">
                <a16:creationId xmlns:a16="http://schemas.microsoft.com/office/drawing/2014/main" id="{FF72CC4A-D2CD-2603-EFA2-9A06965C1F87}"/>
              </a:ext>
            </a:extLst>
          </p:cNvPr>
          <p:cNvSpPr>
            <a:spLocks noGrp="1"/>
          </p:cNvSpPr>
          <p:nvPr>
            <p:ph type="body" sz="quarter" idx="11"/>
          </p:nvPr>
        </p:nvSpPr>
        <p:spPr>
          <a:xfrm>
            <a:off x="853512" y="2055730"/>
            <a:ext cx="10484978" cy="4124407"/>
          </a:xfrm>
          <a:prstGeom prst="rect">
            <a:avLst/>
          </a:prstGeom>
        </p:spPr>
        <p:txBody>
          <a:bodyPr numCol="2" spcCol="360000">
            <a:noAutofit/>
          </a:bodyPr>
          <a:lstStyle>
            <a:lvl1pPr marL="180000" indent="-180000">
              <a:lnSpc>
                <a:spcPct val="100000"/>
              </a:lnSpc>
              <a:buClr>
                <a:schemeClr val="tx2"/>
              </a:buClr>
              <a:buFont typeface="Arial" panose="020B0604020202020204" pitchFamily="34" charset="0"/>
              <a:buChar char="•"/>
              <a:defRPr sz="1600">
                <a:solidFill>
                  <a:schemeClr val="tx1"/>
                </a:solidFill>
              </a:defRPr>
            </a:lvl1pPr>
            <a:lvl2pPr marL="742950" indent="-285750">
              <a:lnSpc>
                <a:spcPct val="100000"/>
              </a:lnSpc>
              <a:buClr>
                <a:schemeClr val="tx2"/>
              </a:buClr>
              <a:buFont typeface="Calibri" panose="020F0502020204030204" pitchFamily="34" charset="0"/>
              <a:buChar char="→"/>
              <a:defRPr sz="1600">
                <a:solidFill>
                  <a:schemeClr val="tx1"/>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a:p>
            <a:pPr lvl="1"/>
            <a:r>
              <a:rPr lang="fi-FI"/>
              <a:t>toinen taso</a:t>
            </a:r>
          </a:p>
        </p:txBody>
      </p:sp>
      <p:pic>
        <p:nvPicPr>
          <p:cNvPr id="9" name="Kuva 8">
            <a:extLst>
              <a:ext uri="{FF2B5EF4-FFF2-40B4-BE49-F238E27FC236}">
                <a16:creationId xmlns:a16="http://schemas.microsoft.com/office/drawing/2014/main" id="{88BFCA6E-768D-7D9C-76C5-DAF48CFC6E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284791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ähän tekstiä -vaale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66461C4-BE5C-7F7E-F7E4-43653CD08E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
        <p:nvSpPr>
          <p:cNvPr id="2" name="Päivämäärän paikkamerkki 1">
            <a:extLst>
              <a:ext uri="{FF2B5EF4-FFF2-40B4-BE49-F238E27FC236}">
                <a16:creationId xmlns:a16="http://schemas.microsoft.com/office/drawing/2014/main" id="{F9699F02-CD4A-F6C2-B43A-529587A757BE}"/>
              </a:ext>
            </a:extLst>
          </p:cNvPr>
          <p:cNvSpPr>
            <a:spLocks noGrp="1"/>
          </p:cNvSpPr>
          <p:nvPr>
            <p:ph type="dt" sz="half" idx="12"/>
          </p:nvPr>
        </p:nvSpPr>
        <p:spPr/>
        <p:txBody>
          <a:bodyPr/>
          <a:lstStyle/>
          <a:p>
            <a:r>
              <a:rPr lang="fi-FI"/>
              <a:t>13.03.2025</a:t>
            </a:r>
          </a:p>
        </p:txBody>
      </p:sp>
      <p:sp>
        <p:nvSpPr>
          <p:cNvPr id="3" name="Alatunnisteen paikkamerkki 2">
            <a:extLst>
              <a:ext uri="{FF2B5EF4-FFF2-40B4-BE49-F238E27FC236}">
                <a16:creationId xmlns:a16="http://schemas.microsoft.com/office/drawing/2014/main" id="{EC190CF3-6E27-28AC-9577-BE4147B59197}"/>
              </a:ext>
            </a:extLst>
          </p:cNvPr>
          <p:cNvSpPr>
            <a:spLocks noGrp="1"/>
          </p:cNvSpPr>
          <p:nvPr>
            <p:ph type="ftr" sz="quarter" idx="13"/>
          </p:nvPr>
        </p:nvSpPr>
        <p:spPr/>
        <p:txBody>
          <a:bodyPr/>
          <a:lstStyle/>
          <a:p>
            <a:r>
              <a:rPr lang="fi-FI"/>
              <a:t>SPR/Rasismiin puuttuminen 2025</a:t>
            </a:r>
          </a:p>
        </p:txBody>
      </p:sp>
      <p:sp>
        <p:nvSpPr>
          <p:cNvPr id="4" name="Dian numeron paikkamerkki 3">
            <a:extLst>
              <a:ext uri="{FF2B5EF4-FFF2-40B4-BE49-F238E27FC236}">
                <a16:creationId xmlns:a16="http://schemas.microsoft.com/office/drawing/2014/main" id="{93BF165F-BA9F-3762-C9C1-A9631A2C44AB}"/>
              </a:ext>
            </a:extLst>
          </p:cNvPr>
          <p:cNvSpPr>
            <a:spLocks noGrp="1"/>
          </p:cNvSpPr>
          <p:nvPr>
            <p:ph type="sldNum" sz="quarter" idx="14"/>
          </p:nvPr>
        </p:nvSpPr>
        <p:spPr/>
        <p:txBody>
          <a:bodyPr/>
          <a:lstStyle/>
          <a:p>
            <a:fld id="{FE5B6939-2160-4D54-A0A9-177BFACD315D}" type="slidenum">
              <a:rPr lang="fi-FI" smtClean="0"/>
              <a:pPr/>
              <a:t>‹#›</a:t>
            </a:fld>
            <a:endParaRPr lang="fi-FI"/>
          </a:p>
        </p:txBody>
      </p:sp>
      <p:sp>
        <p:nvSpPr>
          <p:cNvPr id="8" name="Otsikko 5">
            <a:extLst>
              <a:ext uri="{FF2B5EF4-FFF2-40B4-BE49-F238E27FC236}">
                <a16:creationId xmlns:a16="http://schemas.microsoft.com/office/drawing/2014/main" id="{FD9667C0-29DE-3EB2-795A-07708085B09B}"/>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a:t>Otsikko</a:t>
            </a:r>
          </a:p>
        </p:txBody>
      </p:sp>
      <p:sp>
        <p:nvSpPr>
          <p:cNvPr id="7" name="Tekstin paikkamerkki 18">
            <a:extLst>
              <a:ext uri="{FF2B5EF4-FFF2-40B4-BE49-F238E27FC236}">
                <a16:creationId xmlns:a16="http://schemas.microsoft.com/office/drawing/2014/main" id="{86FFC4DD-A52E-AFE3-B151-CC0D0791ED5F}"/>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pic>
        <p:nvPicPr>
          <p:cNvPr id="6" name="Kuva 5">
            <a:extLst>
              <a:ext uri="{FF2B5EF4-FFF2-40B4-BE49-F238E27FC236}">
                <a16:creationId xmlns:a16="http://schemas.microsoft.com/office/drawing/2014/main" id="{00DB0419-E8EE-BED3-72F3-A45FD6FCA0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Tree>
    <p:extLst>
      <p:ext uri="{BB962C8B-B14F-4D97-AF65-F5344CB8AC3E}">
        <p14:creationId xmlns:p14="http://schemas.microsoft.com/office/powerpoint/2010/main" val="397660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ähän tekstiä -perus">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4DECBC4F-4A2D-F506-5551-679B1A635169}"/>
              </a:ext>
            </a:extLst>
          </p:cNvPr>
          <p:cNvSpPr>
            <a:spLocks noGrp="1"/>
          </p:cNvSpPr>
          <p:nvPr>
            <p:ph type="dt" sz="half" idx="12"/>
          </p:nvPr>
        </p:nvSpPr>
        <p:spPr/>
        <p:txBody>
          <a:bodyPr/>
          <a:lstStyle/>
          <a:p>
            <a:r>
              <a:rPr lang="fi-FI"/>
              <a:t>13.03.2025</a:t>
            </a:r>
          </a:p>
        </p:txBody>
      </p:sp>
      <p:sp>
        <p:nvSpPr>
          <p:cNvPr id="4" name="Alatunnisteen paikkamerkki 3">
            <a:extLst>
              <a:ext uri="{FF2B5EF4-FFF2-40B4-BE49-F238E27FC236}">
                <a16:creationId xmlns:a16="http://schemas.microsoft.com/office/drawing/2014/main" id="{7C6BA38B-DC2C-E931-025A-82B4CADDCBA1}"/>
              </a:ext>
            </a:extLst>
          </p:cNvPr>
          <p:cNvSpPr>
            <a:spLocks noGrp="1"/>
          </p:cNvSpPr>
          <p:nvPr>
            <p:ph type="ftr" sz="quarter" idx="13"/>
          </p:nvPr>
        </p:nvSpPr>
        <p:spPr/>
        <p:txBody>
          <a:bodyPr/>
          <a:lstStyle/>
          <a:p>
            <a:r>
              <a:rPr lang="fi-FI"/>
              <a:t>SPR/Rasismiin puuttuminen 2025</a:t>
            </a:r>
          </a:p>
        </p:txBody>
      </p:sp>
      <p:sp>
        <p:nvSpPr>
          <p:cNvPr id="5" name="Dian numeron paikkamerkki 4">
            <a:extLst>
              <a:ext uri="{FF2B5EF4-FFF2-40B4-BE49-F238E27FC236}">
                <a16:creationId xmlns:a16="http://schemas.microsoft.com/office/drawing/2014/main" id="{B16B2555-62D6-5621-B319-F9A8F5A59502}"/>
              </a:ext>
            </a:extLst>
          </p:cNvPr>
          <p:cNvSpPr>
            <a:spLocks noGrp="1"/>
          </p:cNvSpPr>
          <p:nvPr>
            <p:ph type="sldNum" sz="quarter" idx="14"/>
          </p:nvPr>
        </p:nvSpPr>
        <p:spPr/>
        <p:txBody>
          <a:bodyPr/>
          <a:lstStyle/>
          <a:p>
            <a:fld id="{FE5B6939-2160-4D54-A0A9-177BFACD315D}" type="slidenum">
              <a:rPr lang="fi-FI" smtClean="0"/>
              <a:pPr/>
              <a:t>‹#›</a:t>
            </a:fld>
            <a:endParaRPr lang="fi-FI"/>
          </a:p>
        </p:txBody>
      </p:sp>
      <p:sp>
        <p:nvSpPr>
          <p:cNvPr id="8" name="Otsikko 5">
            <a:extLst>
              <a:ext uri="{FF2B5EF4-FFF2-40B4-BE49-F238E27FC236}">
                <a16:creationId xmlns:a16="http://schemas.microsoft.com/office/drawing/2014/main" id="{A5C0B711-F041-0237-3246-CC80D001DE16}"/>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a:t>Otsikko</a:t>
            </a:r>
          </a:p>
        </p:txBody>
      </p:sp>
      <p:sp>
        <p:nvSpPr>
          <p:cNvPr id="6" name="Tekstin paikkamerkki 18">
            <a:extLst>
              <a:ext uri="{FF2B5EF4-FFF2-40B4-BE49-F238E27FC236}">
                <a16:creationId xmlns:a16="http://schemas.microsoft.com/office/drawing/2014/main" id="{1386B79D-2E42-30F0-990F-CD30F920523F}"/>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Tree>
    <p:extLst>
      <p:ext uri="{BB962C8B-B14F-4D97-AF65-F5344CB8AC3E}">
        <p14:creationId xmlns:p14="http://schemas.microsoft.com/office/powerpoint/2010/main" val="1192450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ähän tekstiä - tummakontrasti">
    <p:bg>
      <p:bgRef idx="1001">
        <a:schemeClr val="bg2"/>
      </p:bgRef>
    </p:bg>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45091930-CD5A-C9BD-114F-C3FE72842EA7}"/>
              </a:ext>
            </a:extLst>
          </p:cNvPr>
          <p:cNvSpPr>
            <a:spLocks noGrp="1"/>
          </p:cNvSpPr>
          <p:nvPr>
            <p:ph type="dt" sz="half" idx="12"/>
          </p:nvPr>
        </p:nvSpPr>
        <p:spPr/>
        <p:txBody>
          <a:bodyPr/>
          <a:lstStyle/>
          <a:p>
            <a:r>
              <a:rPr lang="fi-FI"/>
              <a:t>13.03.2025</a:t>
            </a:r>
          </a:p>
        </p:txBody>
      </p:sp>
      <p:sp>
        <p:nvSpPr>
          <p:cNvPr id="4" name="Alatunnisteen paikkamerkki 3">
            <a:extLst>
              <a:ext uri="{FF2B5EF4-FFF2-40B4-BE49-F238E27FC236}">
                <a16:creationId xmlns:a16="http://schemas.microsoft.com/office/drawing/2014/main" id="{38E26BDF-BBC3-D78D-17DA-50081EFE4580}"/>
              </a:ext>
            </a:extLst>
          </p:cNvPr>
          <p:cNvSpPr>
            <a:spLocks noGrp="1"/>
          </p:cNvSpPr>
          <p:nvPr>
            <p:ph type="ftr" sz="quarter" idx="13"/>
          </p:nvPr>
        </p:nvSpPr>
        <p:spPr/>
        <p:txBody>
          <a:bodyPr/>
          <a:lstStyle/>
          <a:p>
            <a:r>
              <a:rPr lang="fi-FI"/>
              <a:t>SPR/Rasismiin puuttuminen 2025</a:t>
            </a:r>
          </a:p>
        </p:txBody>
      </p:sp>
      <p:sp>
        <p:nvSpPr>
          <p:cNvPr id="5" name="Dian numeron paikkamerkki 4">
            <a:extLst>
              <a:ext uri="{FF2B5EF4-FFF2-40B4-BE49-F238E27FC236}">
                <a16:creationId xmlns:a16="http://schemas.microsoft.com/office/drawing/2014/main" id="{69280355-D627-AD29-3BAC-C982B6ED9DFD}"/>
              </a:ext>
            </a:extLst>
          </p:cNvPr>
          <p:cNvSpPr>
            <a:spLocks noGrp="1"/>
          </p:cNvSpPr>
          <p:nvPr>
            <p:ph type="sldNum" sz="quarter" idx="14"/>
          </p:nvPr>
        </p:nvSpPr>
        <p:spPr/>
        <p:txBody>
          <a:bodyPr/>
          <a:lstStyle/>
          <a:p>
            <a:fld id="{FE5B6939-2160-4D54-A0A9-177BFACD315D}" type="slidenum">
              <a:rPr lang="fi-FI" smtClean="0"/>
              <a:pPr/>
              <a:t>‹#›</a:t>
            </a:fld>
            <a:endParaRPr lang="fi-FI"/>
          </a:p>
        </p:txBody>
      </p:sp>
      <p:sp>
        <p:nvSpPr>
          <p:cNvPr id="6" name="Otsikko 5">
            <a:extLst>
              <a:ext uri="{FF2B5EF4-FFF2-40B4-BE49-F238E27FC236}">
                <a16:creationId xmlns:a16="http://schemas.microsoft.com/office/drawing/2014/main" id="{B1A2D679-DE39-597E-CE94-1FE3EEC23220}"/>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2"/>
                </a:solidFill>
                <a:latin typeface="Calibri Light" panose="020F0302020204030204" pitchFamily="34" charset="0"/>
                <a:cs typeface="Calibri Light" panose="020F0302020204030204" pitchFamily="34" charset="0"/>
              </a:defRPr>
            </a:lvl1pPr>
          </a:lstStyle>
          <a:p>
            <a:r>
              <a:rPr lang="fi-FI"/>
              <a:t>Otsikko</a:t>
            </a:r>
          </a:p>
        </p:txBody>
      </p:sp>
      <p:sp>
        <p:nvSpPr>
          <p:cNvPr id="8" name="Tekstin paikkamerkki 18">
            <a:extLst>
              <a:ext uri="{FF2B5EF4-FFF2-40B4-BE49-F238E27FC236}">
                <a16:creationId xmlns:a16="http://schemas.microsoft.com/office/drawing/2014/main" id="{C15F20E6-5C90-E823-5E12-0AB476982A53}"/>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Tree>
    <p:extLst>
      <p:ext uri="{BB962C8B-B14F-4D97-AF65-F5344CB8AC3E}">
        <p14:creationId xmlns:p14="http://schemas.microsoft.com/office/powerpoint/2010/main" val="242887364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ähän tekstiä -tumma">
    <p:bg>
      <p:bgRef idx="1001">
        <a:schemeClr val="bg2"/>
      </p:bgRef>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B64479A-3B0D-DE50-EBAA-1358D86FEC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15FA232E-B5F5-42E3-289E-62A3D682CB62}"/>
              </a:ext>
            </a:extLst>
          </p:cNvPr>
          <p:cNvSpPr>
            <a:spLocks noGrp="1"/>
          </p:cNvSpPr>
          <p:nvPr>
            <p:ph type="dt" sz="half" idx="12"/>
          </p:nvPr>
        </p:nvSpPr>
        <p:spPr/>
        <p:txBody>
          <a:bodyPr/>
          <a:lstStyle/>
          <a:p>
            <a:r>
              <a:rPr lang="fi-FI"/>
              <a:t>13.03.2025</a:t>
            </a:r>
          </a:p>
        </p:txBody>
      </p:sp>
      <p:sp>
        <p:nvSpPr>
          <p:cNvPr id="4" name="Alatunnisteen paikkamerkki 3">
            <a:extLst>
              <a:ext uri="{FF2B5EF4-FFF2-40B4-BE49-F238E27FC236}">
                <a16:creationId xmlns:a16="http://schemas.microsoft.com/office/drawing/2014/main" id="{16E16EAE-3A30-8D2C-CBA5-0AD6DBCDA5B6}"/>
              </a:ext>
            </a:extLst>
          </p:cNvPr>
          <p:cNvSpPr>
            <a:spLocks noGrp="1"/>
          </p:cNvSpPr>
          <p:nvPr>
            <p:ph type="ftr" sz="quarter" idx="13"/>
          </p:nvPr>
        </p:nvSpPr>
        <p:spPr/>
        <p:txBody>
          <a:bodyPr/>
          <a:lstStyle/>
          <a:p>
            <a:r>
              <a:rPr lang="fi-FI"/>
              <a:t>SPR/Rasismiin puuttuminen 2025</a:t>
            </a:r>
          </a:p>
        </p:txBody>
      </p:sp>
      <p:sp>
        <p:nvSpPr>
          <p:cNvPr id="5" name="Dian numeron paikkamerkki 4">
            <a:extLst>
              <a:ext uri="{FF2B5EF4-FFF2-40B4-BE49-F238E27FC236}">
                <a16:creationId xmlns:a16="http://schemas.microsoft.com/office/drawing/2014/main" id="{AF5DA048-1785-810D-7C00-CAD7C12B7EE1}"/>
              </a:ext>
            </a:extLst>
          </p:cNvPr>
          <p:cNvSpPr>
            <a:spLocks noGrp="1"/>
          </p:cNvSpPr>
          <p:nvPr>
            <p:ph type="sldNum" sz="quarter" idx="14"/>
          </p:nvPr>
        </p:nvSpPr>
        <p:spPr/>
        <p:txBody>
          <a:bodyPr/>
          <a:lstStyle/>
          <a:p>
            <a:fld id="{FE5B6939-2160-4D54-A0A9-177BFACD315D}" type="slidenum">
              <a:rPr lang="fi-FI" smtClean="0"/>
              <a:pPr/>
              <a:t>‹#›</a:t>
            </a:fld>
            <a:endParaRPr lang="fi-FI"/>
          </a:p>
        </p:txBody>
      </p:sp>
      <p:sp>
        <p:nvSpPr>
          <p:cNvPr id="7" name="Otsikko 5">
            <a:extLst>
              <a:ext uri="{FF2B5EF4-FFF2-40B4-BE49-F238E27FC236}">
                <a16:creationId xmlns:a16="http://schemas.microsoft.com/office/drawing/2014/main" id="{D2E2D87E-2C6F-E635-FB84-65D92BDD5257}"/>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a:t>Otsikko</a:t>
            </a:r>
          </a:p>
        </p:txBody>
      </p:sp>
      <p:sp>
        <p:nvSpPr>
          <p:cNvPr id="8" name="Tekstin paikkamerkki 18">
            <a:extLst>
              <a:ext uri="{FF2B5EF4-FFF2-40B4-BE49-F238E27FC236}">
                <a16:creationId xmlns:a16="http://schemas.microsoft.com/office/drawing/2014/main" id="{8C29E21B-02A8-7B7A-023D-6EC819E81A22}"/>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pic>
        <p:nvPicPr>
          <p:cNvPr id="9" name="Kuva 8">
            <a:extLst>
              <a:ext uri="{FF2B5EF4-FFF2-40B4-BE49-F238E27FC236}">
                <a16:creationId xmlns:a16="http://schemas.microsoft.com/office/drawing/2014/main" id="{A3C90560-A06A-D2B0-0283-4320815024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Tree>
    <p:extLst>
      <p:ext uri="{BB962C8B-B14F-4D97-AF65-F5344CB8AC3E}">
        <p14:creationId xmlns:p14="http://schemas.microsoft.com/office/powerpoint/2010/main" val="231964619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aotsikko, Vähän tekstiä  -tumma">
    <p:bg>
      <p:bgRef idx="1001">
        <a:schemeClr val="bg2"/>
      </p:bgRef>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49FF8AC2-C777-59FE-057B-91DE298766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453863" y="3582435"/>
            <a:ext cx="3896987"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a:t>Teksti</a:t>
            </a:r>
          </a:p>
        </p:txBody>
      </p:sp>
      <p:sp>
        <p:nvSpPr>
          <p:cNvPr id="5" name="Päivämäärän paikkamerkki 4">
            <a:extLst>
              <a:ext uri="{FF2B5EF4-FFF2-40B4-BE49-F238E27FC236}">
                <a16:creationId xmlns:a16="http://schemas.microsoft.com/office/drawing/2014/main" id="{075B2B78-5A42-4561-D533-382F9FB89768}"/>
              </a:ext>
            </a:extLst>
          </p:cNvPr>
          <p:cNvSpPr>
            <a:spLocks noGrp="1"/>
          </p:cNvSpPr>
          <p:nvPr>
            <p:ph type="dt" sz="half" idx="18"/>
          </p:nvPr>
        </p:nvSpPr>
        <p:spPr/>
        <p:txBody>
          <a:bodyPr/>
          <a:lstStyle/>
          <a:p>
            <a:r>
              <a:rPr lang="fi-FI"/>
              <a:t>13.03.2025</a:t>
            </a:r>
          </a:p>
        </p:txBody>
      </p:sp>
      <p:sp>
        <p:nvSpPr>
          <p:cNvPr id="6" name="Alatunnisteen paikkamerkki 5">
            <a:extLst>
              <a:ext uri="{FF2B5EF4-FFF2-40B4-BE49-F238E27FC236}">
                <a16:creationId xmlns:a16="http://schemas.microsoft.com/office/drawing/2014/main" id="{B19F91A2-3042-BECE-5EDA-71BC7EC5CC9F}"/>
              </a:ext>
            </a:extLst>
          </p:cNvPr>
          <p:cNvSpPr>
            <a:spLocks noGrp="1"/>
          </p:cNvSpPr>
          <p:nvPr>
            <p:ph type="ftr" sz="quarter" idx="19"/>
          </p:nvPr>
        </p:nvSpPr>
        <p:spPr/>
        <p:txBody>
          <a:bodyPr/>
          <a:lstStyle/>
          <a:p>
            <a:r>
              <a:rPr lang="fi-FI"/>
              <a:t>SPR/Rasismiin puuttuminen 2025</a:t>
            </a:r>
          </a:p>
        </p:txBody>
      </p:sp>
      <p:sp>
        <p:nvSpPr>
          <p:cNvPr id="8" name="Dian numeron paikkamerkki 7">
            <a:extLst>
              <a:ext uri="{FF2B5EF4-FFF2-40B4-BE49-F238E27FC236}">
                <a16:creationId xmlns:a16="http://schemas.microsoft.com/office/drawing/2014/main" id="{8727ED6F-8319-17F7-1523-478FB965B771}"/>
              </a:ext>
            </a:extLst>
          </p:cNvPr>
          <p:cNvSpPr>
            <a:spLocks noGrp="1"/>
          </p:cNvSpPr>
          <p:nvPr>
            <p:ph type="sldNum" sz="quarter" idx="20"/>
          </p:nvPr>
        </p:nvSpPr>
        <p:spPr/>
        <p:txBody>
          <a:bodyPr/>
          <a:lstStyle/>
          <a:p>
            <a:fld id="{FE5B6939-2160-4D54-A0A9-177BFACD315D}" type="slidenum">
              <a:rPr lang="fi-FI" smtClean="0"/>
              <a:pPr/>
              <a:t>‹#›</a:t>
            </a:fld>
            <a:endParaRPr lang="fi-FI"/>
          </a:p>
        </p:txBody>
      </p:sp>
      <p:sp>
        <p:nvSpPr>
          <p:cNvPr id="11" name="Otsikko 5">
            <a:extLst>
              <a:ext uri="{FF2B5EF4-FFF2-40B4-BE49-F238E27FC236}">
                <a16:creationId xmlns:a16="http://schemas.microsoft.com/office/drawing/2014/main" id="{881DF46D-F00F-C588-CD2C-0419AB34C0B3}"/>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a:t>Otsikko</a:t>
            </a:r>
          </a:p>
        </p:txBody>
      </p:sp>
      <p:sp>
        <p:nvSpPr>
          <p:cNvPr id="3" name="Tekstin paikkamerkki 18">
            <a:extLst>
              <a:ext uri="{FF2B5EF4-FFF2-40B4-BE49-F238E27FC236}">
                <a16:creationId xmlns:a16="http://schemas.microsoft.com/office/drawing/2014/main" id="{3B2DFB42-FAC0-4004-F872-13AEDFCEBBC5}"/>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pic>
        <p:nvPicPr>
          <p:cNvPr id="7" name="Kuva 6">
            <a:extLst>
              <a:ext uri="{FF2B5EF4-FFF2-40B4-BE49-F238E27FC236}">
                <a16:creationId xmlns:a16="http://schemas.microsoft.com/office/drawing/2014/main" id="{21A9AA33-93E7-ED52-1E3B-249717AA21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spTree>
    <p:extLst>
      <p:ext uri="{BB962C8B-B14F-4D97-AF65-F5344CB8AC3E}">
        <p14:creationId xmlns:p14="http://schemas.microsoft.com/office/powerpoint/2010/main" val="7102522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ähän tekstiä -taustakuva tum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A062EDBC-0AA1-4A53-BC64-982CD32B4526}"/>
              </a:ext>
            </a:extLst>
          </p:cNvPr>
          <p:cNvSpPr/>
          <p:nvPr/>
        </p:nvSpPr>
        <p:spPr>
          <a:xfrm>
            <a:off x="0" y="0"/>
            <a:ext cx="12192000" cy="685640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22C00076-E522-0420-56C7-2682760733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0" name="Päivämäärän paikkamerkki 9">
            <a:extLst>
              <a:ext uri="{FF2B5EF4-FFF2-40B4-BE49-F238E27FC236}">
                <a16:creationId xmlns:a16="http://schemas.microsoft.com/office/drawing/2014/main" id="{2D7F162A-5E62-DBFE-8C3F-5314C07861C8}"/>
              </a:ext>
            </a:extLst>
          </p:cNvPr>
          <p:cNvSpPr>
            <a:spLocks noGrp="1"/>
          </p:cNvSpPr>
          <p:nvPr>
            <p:ph type="dt" sz="half" idx="12"/>
          </p:nvPr>
        </p:nvSpPr>
        <p:spPr/>
        <p:txBody>
          <a:bodyPr/>
          <a:lstStyle/>
          <a:p>
            <a:r>
              <a:rPr lang="fi-FI"/>
              <a:t>13.03.2025</a:t>
            </a:r>
          </a:p>
        </p:txBody>
      </p:sp>
      <p:sp>
        <p:nvSpPr>
          <p:cNvPr id="11" name="Alatunnisteen paikkamerkki 10">
            <a:extLst>
              <a:ext uri="{FF2B5EF4-FFF2-40B4-BE49-F238E27FC236}">
                <a16:creationId xmlns:a16="http://schemas.microsoft.com/office/drawing/2014/main" id="{BB4ED17B-A97B-284A-B367-744EF7BA0FEF}"/>
              </a:ext>
            </a:extLst>
          </p:cNvPr>
          <p:cNvSpPr>
            <a:spLocks noGrp="1"/>
          </p:cNvSpPr>
          <p:nvPr>
            <p:ph type="ftr" sz="quarter" idx="13"/>
          </p:nvPr>
        </p:nvSpPr>
        <p:spPr/>
        <p:txBody>
          <a:bodyPr/>
          <a:lstStyle/>
          <a:p>
            <a:r>
              <a:rPr lang="fi-FI"/>
              <a:t>SPR/Rasismiin puuttuminen 2025</a:t>
            </a:r>
          </a:p>
        </p:txBody>
      </p:sp>
      <p:sp>
        <p:nvSpPr>
          <p:cNvPr id="12" name="Dian numeron paikkamerkki 11">
            <a:extLst>
              <a:ext uri="{FF2B5EF4-FFF2-40B4-BE49-F238E27FC236}">
                <a16:creationId xmlns:a16="http://schemas.microsoft.com/office/drawing/2014/main" id="{33B548BA-DC62-EC30-6D82-51871707C189}"/>
              </a:ext>
            </a:extLst>
          </p:cNvPr>
          <p:cNvSpPr>
            <a:spLocks noGrp="1"/>
          </p:cNvSpPr>
          <p:nvPr>
            <p:ph type="sldNum" sz="quarter" idx="14"/>
          </p:nvPr>
        </p:nvSpPr>
        <p:spPr/>
        <p:txBody>
          <a:bodyPr/>
          <a:lstStyle/>
          <a:p>
            <a:fld id="{FE5B6939-2160-4D54-A0A9-177BFACD315D}" type="slidenum">
              <a:rPr lang="fi-FI" smtClean="0"/>
              <a:pPr/>
              <a:t>‹#›</a:t>
            </a:fld>
            <a:endParaRPr lang="fi-FI"/>
          </a:p>
        </p:txBody>
      </p:sp>
      <p:sp>
        <p:nvSpPr>
          <p:cNvPr id="6" name="Otsikko 5">
            <a:extLst>
              <a:ext uri="{FF2B5EF4-FFF2-40B4-BE49-F238E27FC236}">
                <a16:creationId xmlns:a16="http://schemas.microsoft.com/office/drawing/2014/main" id="{FD2EBA8B-5236-8378-C3D2-C5113BE365DF}"/>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a:t>Otsikko</a:t>
            </a:r>
          </a:p>
        </p:txBody>
      </p:sp>
      <p:sp>
        <p:nvSpPr>
          <p:cNvPr id="4" name="Tekstin paikkamerkki 18">
            <a:extLst>
              <a:ext uri="{FF2B5EF4-FFF2-40B4-BE49-F238E27FC236}">
                <a16:creationId xmlns:a16="http://schemas.microsoft.com/office/drawing/2014/main" id="{79CB2798-4716-9B05-4093-08B051F02DEA}"/>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
        <p:nvSpPr>
          <p:cNvPr id="5" name="Suorakulmio 4">
            <a:extLst>
              <a:ext uri="{FF2B5EF4-FFF2-40B4-BE49-F238E27FC236}">
                <a16:creationId xmlns:a16="http://schemas.microsoft.com/office/drawing/2014/main" id="{A8E9E5FE-87F0-E914-3CB1-D306C4BAE768}"/>
              </a:ext>
            </a:extLst>
          </p:cNvPr>
          <p:cNvSpPr/>
          <p:nvPr userDrawn="1"/>
        </p:nvSpPr>
        <p:spPr>
          <a:xfrm>
            <a:off x="0" y="0"/>
            <a:ext cx="12192000" cy="6856401"/>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654B1927-AEAA-CFD4-AAED-49146E82C8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spTree>
    <p:extLst>
      <p:ext uri="{BB962C8B-B14F-4D97-AF65-F5344CB8AC3E}">
        <p14:creationId xmlns:p14="http://schemas.microsoft.com/office/powerpoint/2010/main" val="411096305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ähän tekstiä -taustakuva vaal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73ADCDE-094B-BD03-64F1-A31B2C07D8FD}"/>
              </a:ext>
            </a:extLst>
          </p:cNvPr>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C96ECFED-5909-6793-9AA2-50EF14BF3F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sp>
        <p:nvSpPr>
          <p:cNvPr id="14" name="Päivämäärän paikkamerkki 7">
            <a:extLst>
              <a:ext uri="{FF2B5EF4-FFF2-40B4-BE49-F238E27FC236}">
                <a16:creationId xmlns:a16="http://schemas.microsoft.com/office/drawing/2014/main" id="{B2DFCAA6-8743-189D-90CF-A7ACB3A68A43}"/>
              </a:ext>
            </a:extLst>
          </p:cNvPr>
          <p:cNvSpPr txBox="1">
            <a:spLocks/>
          </p:cNvSpPr>
          <p:nvPr/>
        </p:nvSpPr>
        <p:spPr>
          <a:xfrm>
            <a:off x="10368005" y="6399565"/>
            <a:ext cx="1006876" cy="365125"/>
          </a:xfrm>
          <a:prstGeom prst="rect">
            <a:avLst/>
          </a:prstGeom>
        </p:spPr>
        <p:txBody>
          <a:bodyPr vert="horz" lIns="91440" tIns="45720" rIns="91440" bIns="45720" rtlCol="0" anchor="ctr"/>
          <a:lstStyle>
            <a:defPPr>
              <a:defRPr lang="fi-FI"/>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Päivämäärän paikkamerkki 3">
            <a:extLst>
              <a:ext uri="{FF2B5EF4-FFF2-40B4-BE49-F238E27FC236}">
                <a16:creationId xmlns:a16="http://schemas.microsoft.com/office/drawing/2014/main" id="{C7CADE93-E680-9D71-9853-DEAF964EE83B}"/>
              </a:ext>
            </a:extLst>
          </p:cNvPr>
          <p:cNvSpPr>
            <a:spLocks noGrp="1"/>
          </p:cNvSpPr>
          <p:nvPr>
            <p:ph type="dt" sz="half" idx="12"/>
          </p:nvPr>
        </p:nvSpPr>
        <p:spPr/>
        <p:txBody>
          <a:bodyPr/>
          <a:lstStyle>
            <a:lvl1pPr>
              <a:defRPr>
                <a:solidFill>
                  <a:schemeClr val="bg2"/>
                </a:solidFill>
              </a:defRPr>
            </a:lvl1pPr>
          </a:lstStyle>
          <a:p>
            <a:r>
              <a:rPr lang="fi-FI"/>
              <a:t>13.03.2025</a:t>
            </a:r>
          </a:p>
        </p:txBody>
      </p:sp>
      <p:sp>
        <p:nvSpPr>
          <p:cNvPr id="5" name="Alatunnisteen paikkamerkki 4">
            <a:extLst>
              <a:ext uri="{FF2B5EF4-FFF2-40B4-BE49-F238E27FC236}">
                <a16:creationId xmlns:a16="http://schemas.microsoft.com/office/drawing/2014/main" id="{D8AF3120-57E6-D830-D518-4F382A412261}"/>
              </a:ext>
            </a:extLst>
          </p:cNvPr>
          <p:cNvSpPr>
            <a:spLocks noGrp="1"/>
          </p:cNvSpPr>
          <p:nvPr>
            <p:ph type="ftr" sz="quarter" idx="13"/>
          </p:nvPr>
        </p:nvSpPr>
        <p:spPr/>
        <p:txBody>
          <a:bodyPr/>
          <a:lstStyle>
            <a:lvl1pPr>
              <a:defRPr>
                <a:solidFill>
                  <a:schemeClr val="bg2"/>
                </a:solidFill>
              </a:defRPr>
            </a:lvl1pPr>
          </a:lstStyle>
          <a:p>
            <a:r>
              <a:rPr lang="fi-FI"/>
              <a:t>SPR/Rasismiin puuttuminen 2025</a:t>
            </a:r>
          </a:p>
        </p:txBody>
      </p:sp>
      <p:sp>
        <p:nvSpPr>
          <p:cNvPr id="6" name="Dian numeron paikkamerkki 5">
            <a:extLst>
              <a:ext uri="{FF2B5EF4-FFF2-40B4-BE49-F238E27FC236}">
                <a16:creationId xmlns:a16="http://schemas.microsoft.com/office/drawing/2014/main" id="{66025343-31B4-5376-BF1B-3FD9817C7709}"/>
              </a:ext>
            </a:extLst>
          </p:cNvPr>
          <p:cNvSpPr>
            <a:spLocks noGrp="1"/>
          </p:cNvSpPr>
          <p:nvPr>
            <p:ph type="sldNum" sz="quarter" idx="14"/>
          </p:nvPr>
        </p:nvSpPr>
        <p:spPr/>
        <p:txBody>
          <a:bodyPr/>
          <a:lstStyle>
            <a:lvl1pPr>
              <a:defRPr>
                <a:solidFill>
                  <a:schemeClr val="bg2"/>
                </a:solidFill>
              </a:defRPr>
            </a:lvl1pPr>
          </a:lstStyle>
          <a:p>
            <a:fld id="{FE5B6939-2160-4D54-A0A9-177BFACD315D}" type="slidenum">
              <a:rPr lang="fi-FI" smtClean="0"/>
              <a:pPr/>
              <a:t>‹#›</a:t>
            </a:fld>
            <a:endParaRPr lang="fi-FI"/>
          </a:p>
        </p:txBody>
      </p:sp>
      <p:sp>
        <p:nvSpPr>
          <p:cNvPr id="9" name="Otsikko 5">
            <a:extLst>
              <a:ext uri="{FF2B5EF4-FFF2-40B4-BE49-F238E27FC236}">
                <a16:creationId xmlns:a16="http://schemas.microsoft.com/office/drawing/2014/main" id="{695D763C-93DC-04C0-0F99-1C6E4D64993F}"/>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2"/>
                </a:solidFill>
                <a:latin typeface="Calibri Light" panose="020F0302020204030204" pitchFamily="34" charset="0"/>
                <a:cs typeface="Calibri Light" panose="020F0302020204030204" pitchFamily="34" charset="0"/>
              </a:defRPr>
            </a:lvl1pPr>
          </a:lstStyle>
          <a:p>
            <a:r>
              <a:rPr lang="fi-FI"/>
              <a:t>Otsikko</a:t>
            </a:r>
          </a:p>
        </p:txBody>
      </p:sp>
      <p:sp>
        <p:nvSpPr>
          <p:cNvPr id="7" name="Tekstin paikkamerkki 18">
            <a:extLst>
              <a:ext uri="{FF2B5EF4-FFF2-40B4-BE49-F238E27FC236}">
                <a16:creationId xmlns:a16="http://schemas.microsoft.com/office/drawing/2014/main" id="{061C6722-A938-DBB0-5708-35A28FBB647F}"/>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bg2"/>
              </a:buClr>
              <a:buFont typeface="Arial" panose="020B0604020202020204" pitchFamily="34" charset="0"/>
              <a:buChar char="•"/>
              <a:defRPr sz="2400">
                <a:solidFill>
                  <a:schemeClr val="bg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pic>
        <p:nvPicPr>
          <p:cNvPr id="11" name="Kuva 10">
            <a:extLst>
              <a:ext uri="{FF2B5EF4-FFF2-40B4-BE49-F238E27FC236}">
                <a16:creationId xmlns:a16="http://schemas.microsoft.com/office/drawing/2014/main" id="{44540A93-DCCC-C9DF-F7C2-305DE64927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588124" cy="6582128"/>
          </a:xfrm>
          <a:prstGeom prst="rect">
            <a:avLst/>
          </a:prstGeom>
        </p:spPr>
      </p:pic>
    </p:spTree>
    <p:extLst>
      <p:ext uri="{BB962C8B-B14F-4D97-AF65-F5344CB8AC3E}">
        <p14:creationId xmlns:p14="http://schemas.microsoft.com/office/powerpoint/2010/main" val="76432459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ähän tekstiä -kontrasti">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367A57F6-C0E2-6060-DB79-AE9A86BB1787}"/>
              </a:ext>
            </a:extLst>
          </p:cNvPr>
          <p:cNvSpPr>
            <a:spLocks noGrp="1"/>
          </p:cNvSpPr>
          <p:nvPr>
            <p:ph type="dt" sz="half" idx="12"/>
          </p:nvPr>
        </p:nvSpPr>
        <p:spPr/>
        <p:txBody>
          <a:bodyPr/>
          <a:lstStyle/>
          <a:p>
            <a:r>
              <a:rPr lang="fi-FI"/>
              <a:t>13.03.2025</a:t>
            </a:r>
          </a:p>
        </p:txBody>
      </p:sp>
      <p:sp>
        <p:nvSpPr>
          <p:cNvPr id="4" name="Alatunnisteen paikkamerkki 3">
            <a:extLst>
              <a:ext uri="{FF2B5EF4-FFF2-40B4-BE49-F238E27FC236}">
                <a16:creationId xmlns:a16="http://schemas.microsoft.com/office/drawing/2014/main" id="{B5BEBF7C-81DC-B063-6896-9AEC29B70577}"/>
              </a:ext>
            </a:extLst>
          </p:cNvPr>
          <p:cNvSpPr>
            <a:spLocks noGrp="1"/>
          </p:cNvSpPr>
          <p:nvPr>
            <p:ph type="ftr" sz="quarter" idx="13"/>
          </p:nvPr>
        </p:nvSpPr>
        <p:spPr/>
        <p:txBody>
          <a:bodyPr/>
          <a:lstStyle/>
          <a:p>
            <a:r>
              <a:rPr lang="fi-FI"/>
              <a:t>SPR/Rasismiin puuttuminen 2025</a:t>
            </a:r>
          </a:p>
        </p:txBody>
      </p:sp>
      <p:sp>
        <p:nvSpPr>
          <p:cNvPr id="5" name="Dian numeron paikkamerkki 4">
            <a:extLst>
              <a:ext uri="{FF2B5EF4-FFF2-40B4-BE49-F238E27FC236}">
                <a16:creationId xmlns:a16="http://schemas.microsoft.com/office/drawing/2014/main" id="{8C546391-24C3-4B08-0179-863099E6AF11}"/>
              </a:ext>
            </a:extLst>
          </p:cNvPr>
          <p:cNvSpPr>
            <a:spLocks noGrp="1"/>
          </p:cNvSpPr>
          <p:nvPr>
            <p:ph type="sldNum" sz="quarter" idx="14"/>
          </p:nvPr>
        </p:nvSpPr>
        <p:spPr/>
        <p:txBody>
          <a:bodyPr/>
          <a:lstStyle/>
          <a:p>
            <a:fld id="{FE5B6939-2160-4D54-A0A9-177BFACD315D}" type="slidenum">
              <a:rPr lang="fi-FI" smtClean="0"/>
              <a:pPr/>
              <a:t>‹#›</a:t>
            </a:fld>
            <a:endParaRPr lang="fi-FI"/>
          </a:p>
        </p:txBody>
      </p:sp>
      <p:sp>
        <p:nvSpPr>
          <p:cNvPr id="6" name="Otsikko 5">
            <a:extLst>
              <a:ext uri="{FF2B5EF4-FFF2-40B4-BE49-F238E27FC236}">
                <a16:creationId xmlns:a16="http://schemas.microsoft.com/office/drawing/2014/main" id="{AD0E1BB3-3177-094A-3B78-E30A946F9AC9}"/>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a:t>Otsikko</a:t>
            </a:r>
          </a:p>
        </p:txBody>
      </p:sp>
      <p:sp>
        <p:nvSpPr>
          <p:cNvPr id="8" name="Tekstin paikkamerkki 18">
            <a:extLst>
              <a:ext uri="{FF2B5EF4-FFF2-40B4-BE49-F238E27FC236}">
                <a16:creationId xmlns:a16="http://schemas.microsoft.com/office/drawing/2014/main" id="{7573D47B-A1E0-4545-4B33-4A9C9359A44A}"/>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Tree>
    <p:extLst>
      <p:ext uri="{BB962C8B-B14F-4D97-AF65-F5344CB8AC3E}">
        <p14:creationId xmlns:p14="http://schemas.microsoft.com/office/powerpoint/2010/main" val="418550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Loppudia -monta tekijää">
    <p:bg>
      <p:bgRef idx="1001">
        <a:schemeClr val="bg2"/>
      </p:bgRef>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3DB59ED-D33B-5FD1-903D-64DCEE473A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4588124" cy="6582128"/>
          </a:xfrm>
          <a:prstGeom prst="rect">
            <a:avLst/>
          </a:prstGeom>
        </p:spPr>
      </p:pic>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4" name="Tekstin paikkamerkki 8">
            <a:extLst>
              <a:ext uri="{FF2B5EF4-FFF2-40B4-BE49-F238E27FC236}">
                <a16:creationId xmlns:a16="http://schemas.microsoft.com/office/drawing/2014/main" id="{A75ADFE4-3E30-C288-2084-36D237090B71}"/>
              </a:ext>
            </a:extLst>
          </p:cNvPr>
          <p:cNvSpPr>
            <a:spLocks noGrp="1"/>
          </p:cNvSpPr>
          <p:nvPr>
            <p:ph type="body" sz="quarter" idx="17" hasCustomPrompt="1"/>
          </p:nvPr>
        </p:nvSpPr>
        <p:spPr>
          <a:xfrm>
            <a:off x="380444" y="3582435"/>
            <a:ext cx="3970406" cy="1809933"/>
          </a:xfrm>
          <a:prstGeom prst="rect">
            <a:avLst/>
          </a:prstGeom>
        </p:spPr>
        <p:txBody>
          <a:bodyPr anchor="t" anchorCtr="0"/>
          <a:lstStyle>
            <a:lvl1pPr marL="0" indent="0" algn="r">
              <a:buNone/>
              <a:defRPr sz="1800" b="0">
                <a:solidFill>
                  <a:schemeClr val="tx1"/>
                </a:solidFill>
                <a:latin typeface="Calibri Light" panose="020F0302020204030204" pitchFamily="34" charset="0"/>
                <a:cs typeface="Calibri Light" panose="020F0302020204030204" pitchFamily="34" charset="0"/>
              </a:defRPr>
            </a:lvl1pPr>
          </a:lstStyle>
          <a:p>
            <a:pPr lvl="0"/>
            <a:r>
              <a:rPr lang="fi-FI"/>
              <a:t>Teksti</a:t>
            </a:r>
          </a:p>
        </p:txBody>
      </p:sp>
      <p:sp>
        <p:nvSpPr>
          <p:cNvPr id="9" name="Tekstin paikkamerkki 18">
            <a:extLst>
              <a:ext uri="{FF2B5EF4-FFF2-40B4-BE49-F238E27FC236}">
                <a16:creationId xmlns:a16="http://schemas.microsoft.com/office/drawing/2014/main" id="{0392BB7A-5418-8361-E1E5-F9B90DCA8C86}"/>
              </a:ext>
            </a:extLst>
          </p:cNvPr>
          <p:cNvSpPr>
            <a:spLocks noGrp="1"/>
          </p:cNvSpPr>
          <p:nvPr>
            <p:ph type="body" sz="quarter" idx="11" hasCustomPrompt="1"/>
          </p:nvPr>
        </p:nvSpPr>
        <p:spPr>
          <a:xfrm>
            <a:off x="5064125"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a:t>Nimi </a:t>
            </a:r>
            <a:r>
              <a:rPr lang="fi-FI" err="1"/>
              <a:t>Nimi</a:t>
            </a:r>
            <a:r>
              <a:rPr lang="fi-FI"/>
              <a:t> Työ </a:t>
            </a:r>
            <a:r>
              <a:rPr lang="fi-FI" err="1"/>
              <a:t>työ</a:t>
            </a:r>
            <a:endParaRPr lang="fi-FI"/>
          </a:p>
          <a:p>
            <a:pPr lvl="0"/>
            <a:r>
              <a:rPr lang="fi-FI"/>
              <a:t>00000000</a:t>
            </a:r>
          </a:p>
          <a:p>
            <a:pPr lvl="0"/>
            <a:r>
              <a:rPr lang="fi-FI"/>
              <a:t>email@taloustutkimus.fi</a:t>
            </a:r>
          </a:p>
          <a:p>
            <a:pPr lvl="0"/>
            <a:endParaRPr lang="fi-FI"/>
          </a:p>
        </p:txBody>
      </p:sp>
      <p:sp>
        <p:nvSpPr>
          <p:cNvPr id="10" name="Tekstin paikkamerkki 18">
            <a:extLst>
              <a:ext uri="{FF2B5EF4-FFF2-40B4-BE49-F238E27FC236}">
                <a16:creationId xmlns:a16="http://schemas.microsoft.com/office/drawing/2014/main" id="{F5BA4303-02A3-DC32-455D-09CB948EC17D}"/>
              </a:ext>
            </a:extLst>
          </p:cNvPr>
          <p:cNvSpPr>
            <a:spLocks noGrp="1"/>
          </p:cNvSpPr>
          <p:nvPr>
            <p:ph type="body" sz="quarter" idx="18" hasCustomPrompt="1"/>
          </p:nvPr>
        </p:nvSpPr>
        <p:spPr>
          <a:xfrm>
            <a:off x="8476384" y="358243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a:t>Nimi </a:t>
            </a:r>
            <a:r>
              <a:rPr lang="fi-FI" err="1"/>
              <a:t>Nimi</a:t>
            </a:r>
            <a:r>
              <a:rPr lang="fi-FI"/>
              <a:t> Työ </a:t>
            </a:r>
            <a:r>
              <a:rPr lang="fi-FI" err="1"/>
              <a:t>työ</a:t>
            </a:r>
            <a:endParaRPr lang="fi-FI"/>
          </a:p>
          <a:p>
            <a:pPr lvl="0"/>
            <a:r>
              <a:rPr lang="fi-FI"/>
              <a:t>00000000</a:t>
            </a:r>
          </a:p>
          <a:p>
            <a:pPr lvl="0"/>
            <a:r>
              <a:rPr lang="fi-FI"/>
              <a:t>email@taloustutkimus.fi</a:t>
            </a:r>
          </a:p>
          <a:p>
            <a:pPr lvl="0"/>
            <a:endParaRPr lang="fi-FI"/>
          </a:p>
        </p:txBody>
      </p:sp>
      <p:sp>
        <p:nvSpPr>
          <p:cNvPr id="11" name="Tekstin paikkamerkki 18">
            <a:extLst>
              <a:ext uri="{FF2B5EF4-FFF2-40B4-BE49-F238E27FC236}">
                <a16:creationId xmlns:a16="http://schemas.microsoft.com/office/drawing/2014/main" id="{15E4B0C4-1354-0CA5-A203-DC71CF33BD80}"/>
              </a:ext>
            </a:extLst>
          </p:cNvPr>
          <p:cNvSpPr>
            <a:spLocks noGrp="1"/>
          </p:cNvSpPr>
          <p:nvPr>
            <p:ph type="body" sz="quarter" idx="19" hasCustomPrompt="1"/>
          </p:nvPr>
        </p:nvSpPr>
        <p:spPr>
          <a:xfrm>
            <a:off x="5064125" y="248782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a:t>Nimi </a:t>
            </a:r>
            <a:r>
              <a:rPr lang="fi-FI" err="1"/>
              <a:t>Nimi</a:t>
            </a:r>
            <a:r>
              <a:rPr lang="fi-FI"/>
              <a:t> Työ </a:t>
            </a:r>
            <a:r>
              <a:rPr lang="fi-FI" err="1"/>
              <a:t>työ</a:t>
            </a:r>
            <a:endParaRPr lang="fi-FI"/>
          </a:p>
          <a:p>
            <a:pPr lvl="0"/>
            <a:r>
              <a:rPr lang="fi-FI"/>
              <a:t>00000000</a:t>
            </a:r>
          </a:p>
          <a:p>
            <a:pPr lvl="0"/>
            <a:r>
              <a:rPr lang="fi-FI"/>
              <a:t>email@taloustutkimus.fi</a:t>
            </a:r>
          </a:p>
          <a:p>
            <a:pPr lvl="0"/>
            <a:endParaRPr lang="fi-FI"/>
          </a:p>
        </p:txBody>
      </p:sp>
      <p:sp>
        <p:nvSpPr>
          <p:cNvPr id="12" name="Tekstin paikkamerkki 18">
            <a:extLst>
              <a:ext uri="{FF2B5EF4-FFF2-40B4-BE49-F238E27FC236}">
                <a16:creationId xmlns:a16="http://schemas.microsoft.com/office/drawing/2014/main" id="{E375942C-AEC0-C6C8-5896-7EB6892D2C74}"/>
              </a:ext>
            </a:extLst>
          </p:cNvPr>
          <p:cNvSpPr>
            <a:spLocks noGrp="1"/>
          </p:cNvSpPr>
          <p:nvPr>
            <p:ph type="body" sz="quarter" idx="20" hasCustomPrompt="1"/>
          </p:nvPr>
        </p:nvSpPr>
        <p:spPr>
          <a:xfrm>
            <a:off x="8476384" y="2487824"/>
            <a:ext cx="3261753" cy="1062985"/>
          </a:xfrm>
          <a:prstGeom prst="rect">
            <a:avLst/>
          </a:prstGeom>
        </p:spPr>
        <p:txBody>
          <a:bodyPr>
            <a:normAutofit/>
          </a:bodyPr>
          <a:lstStyle>
            <a:lvl1pPr marL="0" indent="0">
              <a:buNone/>
              <a:defRPr sz="1400">
                <a:solidFill>
                  <a:schemeClr val="tx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fi-FI"/>
              <a:t>Nimi </a:t>
            </a:r>
            <a:r>
              <a:rPr lang="fi-FI" err="1"/>
              <a:t>Nimi</a:t>
            </a:r>
            <a:r>
              <a:rPr lang="fi-FI"/>
              <a:t> Työ </a:t>
            </a:r>
            <a:r>
              <a:rPr lang="fi-FI" err="1"/>
              <a:t>työ</a:t>
            </a:r>
            <a:endParaRPr lang="fi-FI"/>
          </a:p>
          <a:p>
            <a:pPr lvl="0"/>
            <a:r>
              <a:rPr lang="fi-FI"/>
              <a:t>00000000</a:t>
            </a:r>
          </a:p>
          <a:p>
            <a:pPr lvl="0"/>
            <a:r>
              <a:rPr lang="fi-FI"/>
              <a:t>email@taloustutkimus.fi</a:t>
            </a:r>
          </a:p>
          <a:p>
            <a:pPr lvl="0"/>
            <a:endParaRPr lang="fi-FI"/>
          </a:p>
        </p:txBody>
      </p:sp>
      <p:sp>
        <p:nvSpPr>
          <p:cNvPr id="18" name="Tekstiruutu 17">
            <a:extLst>
              <a:ext uri="{FF2B5EF4-FFF2-40B4-BE49-F238E27FC236}">
                <a16:creationId xmlns:a16="http://schemas.microsoft.com/office/drawing/2014/main" id="{956BE6D0-3F90-2A74-2A9A-35C31CD6BC86}"/>
              </a:ext>
            </a:extLst>
          </p:cNvPr>
          <p:cNvSpPr txBox="1"/>
          <p:nvPr/>
        </p:nvSpPr>
        <p:spPr>
          <a:xfrm>
            <a:off x="8710333" y="5646321"/>
            <a:ext cx="2872509" cy="338554"/>
          </a:xfrm>
          <a:prstGeom prst="rect">
            <a:avLst/>
          </a:prstGeom>
          <a:noFill/>
        </p:spPr>
        <p:txBody>
          <a:bodyPr wrap="square">
            <a:spAutoFit/>
          </a:bodyPr>
          <a:lstStyle/>
          <a:p>
            <a:pPr algn="r"/>
            <a:r>
              <a:rPr lang="fi-FI" sz="1600">
                <a:solidFill>
                  <a:schemeClr val="tx1"/>
                </a:solidFill>
                <a:hlinkClick r:id="rId5">
                  <a:extLst>
                    <a:ext uri="{A12FA001-AC4F-418D-AE19-62706E023703}">
                      <ahyp:hlinkClr xmlns:ahyp="http://schemas.microsoft.com/office/drawing/2018/hyperlinkcolor" val="tx"/>
                    </a:ext>
                  </a:extLst>
                </a:hlinkClick>
              </a:rPr>
              <a:t>www.taloustutkimus.fi</a:t>
            </a:r>
            <a:endParaRPr lang="fi-FI" sz="1600">
              <a:solidFill>
                <a:schemeClr val="tx1"/>
              </a:solidFill>
            </a:endParaRPr>
          </a:p>
        </p:txBody>
      </p:sp>
      <p:sp>
        <p:nvSpPr>
          <p:cNvPr id="6" name="Otsikko 5">
            <a:extLst>
              <a:ext uri="{FF2B5EF4-FFF2-40B4-BE49-F238E27FC236}">
                <a16:creationId xmlns:a16="http://schemas.microsoft.com/office/drawing/2014/main" id="{30CBCB22-AB74-44D4-DDB2-1448C2D834CE}"/>
              </a:ext>
            </a:extLst>
          </p:cNvPr>
          <p:cNvSpPr>
            <a:spLocks noGrp="1"/>
          </p:cNvSpPr>
          <p:nvPr>
            <p:ph type="title" hasCustomPrompt="1"/>
          </p:nvPr>
        </p:nvSpPr>
        <p:spPr>
          <a:xfrm>
            <a:off x="453863" y="1759165"/>
            <a:ext cx="3896987" cy="1803836"/>
          </a:xfrm>
          <a:prstGeom prst="rect">
            <a:avLst/>
          </a:prstGeom>
        </p:spPr>
        <p:txBody>
          <a:bodyPr anchor="b"/>
          <a:lstStyle>
            <a:lvl1pPr algn="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a:t>Kiitos</a:t>
            </a:r>
          </a:p>
        </p:txBody>
      </p:sp>
      <p:pic>
        <p:nvPicPr>
          <p:cNvPr id="3" name="Kuva 2">
            <a:hlinkClick r:id="rId6"/>
            <a:extLst>
              <a:ext uri="{FF2B5EF4-FFF2-40B4-BE49-F238E27FC236}">
                <a16:creationId xmlns:a16="http://schemas.microsoft.com/office/drawing/2014/main" id="{3CA8E89F-17D9-33CF-9DFF-396DF7F64BAF}"/>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9705751" y="6076650"/>
            <a:ext cx="338554" cy="338554"/>
          </a:xfrm>
          <a:prstGeom prst="rect">
            <a:avLst/>
          </a:prstGeom>
        </p:spPr>
      </p:pic>
      <p:pic>
        <p:nvPicPr>
          <p:cNvPr id="7" name="Kuva 6">
            <a:hlinkClick r:id="rId8"/>
            <a:extLst>
              <a:ext uri="{FF2B5EF4-FFF2-40B4-BE49-F238E27FC236}">
                <a16:creationId xmlns:a16="http://schemas.microsoft.com/office/drawing/2014/main" id="{65BB9B7C-9648-73AE-9EB3-5EFB5AFF8E6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198621" y="6076650"/>
            <a:ext cx="337870" cy="338554"/>
          </a:xfrm>
          <a:prstGeom prst="rect">
            <a:avLst/>
          </a:prstGeom>
        </p:spPr>
      </p:pic>
      <p:pic>
        <p:nvPicPr>
          <p:cNvPr id="8" name="Kuva 7">
            <a:hlinkClick r:id="rId10"/>
            <a:extLst>
              <a:ext uri="{FF2B5EF4-FFF2-40B4-BE49-F238E27FC236}">
                <a16:creationId xmlns:a16="http://schemas.microsoft.com/office/drawing/2014/main" id="{1DE6D6B0-8F13-5B91-42B2-C63186900276}"/>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9213565" y="6076992"/>
            <a:ext cx="337870" cy="337870"/>
          </a:xfrm>
          <a:prstGeom prst="rect">
            <a:avLst/>
          </a:prstGeom>
        </p:spPr>
      </p:pic>
      <p:pic>
        <p:nvPicPr>
          <p:cNvPr id="14" name="Kuva 13">
            <a:hlinkClick r:id="rId12"/>
            <a:extLst>
              <a:ext uri="{FF2B5EF4-FFF2-40B4-BE49-F238E27FC236}">
                <a16:creationId xmlns:a16="http://schemas.microsoft.com/office/drawing/2014/main" id="{EEB3646F-57D9-6147-EC77-9D503F96ADF3}"/>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10690687" y="6076650"/>
            <a:ext cx="338554" cy="338554"/>
          </a:xfrm>
          <a:prstGeom prst="rect">
            <a:avLst/>
          </a:prstGeom>
        </p:spPr>
      </p:pic>
      <p:pic>
        <p:nvPicPr>
          <p:cNvPr id="16" name="Kuva 15">
            <a:hlinkClick r:id="rId14"/>
            <a:extLst>
              <a:ext uri="{FF2B5EF4-FFF2-40B4-BE49-F238E27FC236}">
                <a16:creationId xmlns:a16="http://schemas.microsoft.com/office/drawing/2014/main" id="{1AC27F8D-06B7-E086-DD96-8CBD983BAE16}"/>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11183557" y="6076992"/>
            <a:ext cx="337870" cy="337870"/>
          </a:xfrm>
          <a:prstGeom prst="rect">
            <a:avLst/>
          </a:prstGeom>
        </p:spPr>
      </p:pic>
    </p:spTree>
    <p:extLst>
      <p:ext uri="{BB962C8B-B14F-4D97-AF65-F5344CB8AC3E}">
        <p14:creationId xmlns:p14="http://schemas.microsoft.com/office/powerpoint/2010/main" val="22546913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ähän tekstiä -huomio">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1" y="0"/>
            <a:ext cx="4588125" cy="6582128"/>
          </a:xfrm>
          <a:prstGeom prst="round1Rect">
            <a:avLst>
              <a:gd name="adj" fmla="val 5883"/>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18B603E-D148-A5EC-3C6D-638C51ABF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B471429-852C-F0A2-6D62-6439195DFBCC}"/>
              </a:ext>
            </a:extLst>
          </p:cNvPr>
          <p:cNvSpPr>
            <a:spLocks noGrp="1"/>
          </p:cNvSpPr>
          <p:nvPr>
            <p:ph type="dt" sz="half" idx="12"/>
          </p:nvPr>
        </p:nvSpPr>
        <p:spPr/>
        <p:txBody>
          <a:bodyPr/>
          <a:lstStyle/>
          <a:p>
            <a:r>
              <a:rPr lang="fi-FI"/>
              <a:t>13.03.2025</a:t>
            </a:r>
          </a:p>
        </p:txBody>
      </p:sp>
      <p:sp>
        <p:nvSpPr>
          <p:cNvPr id="4" name="Alatunnisteen paikkamerkki 3">
            <a:extLst>
              <a:ext uri="{FF2B5EF4-FFF2-40B4-BE49-F238E27FC236}">
                <a16:creationId xmlns:a16="http://schemas.microsoft.com/office/drawing/2014/main" id="{32B01E11-4581-4D2D-B4BB-2133365347BF}"/>
              </a:ext>
            </a:extLst>
          </p:cNvPr>
          <p:cNvSpPr>
            <a:spLocks noGrp="1"/>
          </p:cNvSpPr>
          <p:nvPr>
            <p:ph type="ftr" sz="quarter" idx="13"/>
          </p:nvPr>
        </p:nvSpPr>
        <p:spPr/>
        <p:txBody>
          <a:bodyPr/>
          <a:lstStyle/>
          <a:p>
            <a:r>
              <a:rPr lang="fi-FI"/>
              <a:t>SPR/Rasismiin puuttuminen 2025</a:t>
            </a:r>
          </a:p>
        </p:txBody>
      </p:sp>
      <p:sp>
        <p:nvSpPr>
          <p:cNvPr id="5" name="Dian numeron paikkamerkki 4">
            <a:extLst>
              <a:ext uri="{FF2B5EF4-FFF2-40B4-BE49-F238E27FC236}">
                <a16:creationId xmlns:a16="http://schemas.microsoft.com/office/drawing/2014/main" id="{DD3D94DA-2E2C-A47B-D418-5DDD05C99EE8}"/>
              </a:ext>
            </a:extLst>
          </p:cNvPr>
          <p:cNvSpPr>
            <a:spLocks noGrp="1"/>
          </p:cNvSpPr>
          <p:nvPr>
            <p:ph type="sldNum" sz="quarter" idx="14"/>
          </p:nvPr>
        </p:nvSpPr>
        <p:spPr/>
        <p:txBody>
          <a:bodyPr/>
          <a:lstStyle/>
          <a:p>
            <a:fld id="{FE5B6939-2160-4D54-A0A9-177BFACD315D}" type="slidenum">
              <a:rPr lang="fi-FI" smtClean="0"/>
              <a:pPr/>
              <a:t>‹#›</a:t>
            </a:fld>
            <a:endParaRPr lang="fi-FI"/>
          </a:p>
        </p:txBody>
      </p:sp>
      <p:sp>
        <p:nvSpPr>
          <p:cNvPr id="6" name="Otsikko 5">
            <a:extLst>
              <a:ext uri="{FF2B5EF4-FFF2-40B4-BE49-F238E27FC236}">
                <a16:creationId xmlns:a16="http://schemas.microsoft.com/office/drawing/2014/main" id="{898EEE32-4B41-70CB-CFCE-6E2BF7540AE3}"/>
              </a:ext>
            </a:extLst>
          </p:cNvPr>
          <p:cNvSpPr>
            <a:spLocks noGrp="1"/>
          </p:cNvSpPr>
          <p:nvPr>
            <p:ph type="title" hasCustomPrompt="1"/>
          </p:nvPr>
        </p:nvSpPr>
        <p:spPr>
          <a:xfrm>
            <a:off x="453863" y="1746973"/>
            <a:ext cx="3896987" cy="3376246"/>
          </a:xfrm>
          <a:prstGeom prst="rect">
            <a:avLst/>
          </a:prstGeom>
        </p:spPr>
        <p:txBody>
          <a:bodyPr anchor="ctr"/>
          <a:lstStyle>
            <a:lvl1pPr algn="r">
              <a:lnSpc>
                <a:spcPts val="3500"/>
              </a:lnSpc>
              <a:defRPr sz="3600" b="1">
                <a:solidFill>
                  <a:schemeClr val="bg1"/>
                </a:solidFill>
                <a:latin typeface="Calibri Light" panose="020F0302020204030204" pitchFamily="34" charset="0"/>
                <a:cs typeface="Calibri Light" panose="020F0302020204030204" pitchFamily="34" charset="0"/>
              </a:defRPr>
            </a:lvl1pPr>
          </a:lstStyle>
          <a:p>
            <a:r>
              <a:rPr lang="fi-FI"/>
              <a:t>Otsikko</a:t>
            </a:r>
          </a:p>
        </p:txBody>
      </p:sp>
      <p:sp>
        <p:nvSpPr>
          <p:cNvPr id="8" name="Tekstin paikkamerkki 18">
            <a:extLst>
              <a:ext uri="{FF2B5EF4-FFF2-40B4-BE49-F238E27FC236}">
                <a16:creationId xmlns:a16="http://schemas.microsoft.com/office/drawing/2014/main" id="{EA26B158-D605-7C06-48C6-E87521DA91A5}"/>
              </a:ext>
            </a:extLst>
          </p:cNvPr>
          <p:cNvSpPr>
            <a:spLocks noGrp="1"/>
          </p:cNvSpPr>
          <p:nvPr>
            <p:ph type="body" sz="quarter" idx="11"/>
          </p:nvPr>
        </p:nvSpPr>
        <p:spPr>
          <a:xfrm>
            <a:off x="5064125" y="954088"/>
            <a:ext cx="6467475" cy="5226050"/>
          </a:xfrm>
          <a:prstGeom prst="rect">
            <a:avLst/>
          </a:prstGeom>
        </p:spPr>
        <p:txBody>
          <a:bodyPr anchor="ctr">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spTree>
    <p:extLst>
      <p:ext uri="{BB962C8B-B14F-4D97-AF65-F5344CB8AC3E}">
        <p14:creationId xmlns:p14="http://schemas.microsoft.com/office/powerpoint/2010/main" val="3888900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ähän tekstiä -kuva">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8BF1DE52-5021-5DD1-BB02-8B0C8A1BB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 y="0"/>
            <a:ext cx="12190815" cy="6867832"/>
          </a:xfrm>
          <a:prstGeom prst="rect">
            <a:avLst/>
          </a:prstGeom>
        </p:spPr>
      </p:pic>
      <p:sp>
        <p:nvSpPr>
          <p:cNvPr id="4" name="Päivämäärän paikkamerkki 3">
            <a:extLst>
              <a:ext uri="{FF2B5EF4-FFF2-40B4-BE49-F238E27FC236}">
                <a16:creationId xmlns:a16="http://schemas.microsoft.com/office/drawing/2014/main" id="{F060BE68-CDC1-8F8F-157A-82762CBD966B}"/>
              </a:ext>
            </a:extLst>
          </p:cNvPr>
          <p:cNvSpPr>
            <a:spLocks noGrp="1"/>
          </p:cNvSpPr>
          <p:nvPr>
            <p:ph type="dt" sz="half" idx="12"/>
          </p:nvPr>
        </p:nvSpPr>
        <p:spPr/>
        <p:txBody>
          <a:bodyPr/>
          <a:lstStyle/>
          <a:p>
            <a:r>
              <a:rPr lang="fi-FI"/>
              <a:t>13.03.2025</a:t>
            </a:r>
          </a:p>
        </p:txBody>
      </p:sp>
      <p:sp>
        <p:nvSpPr>
          <p:cNvPr id="5" name="Alatunnisteen paikkamerkki 4">
            <a:extLst>
              <a:ext uri="{FF2B5EF4-FFF2-40B4-BE49-F238E27FC236}">
                <a16:creationId xmlns:a16="http://schemas.microsoft.com/office/drawing/2014/main" id="{D2AA8CC2-C5DC-3DE9-5E52-417A05229EEE}"/>
              </a:ext>
            </a:extLst>
          </p:cNvPr>
          <p:cNvSpPr>
            <a:spLocks noGrp="1"/>
          </p:cNvSpPr>
          <p:nvPr>
            <p:ph type="ftr" sz="quarter" idx="13"/>
          </p:nvPr>
        </p:nvSpPr>
        <p:spPr>
          <a:xfrm>
            <a:off x="8790039" y="152145"/>
            <a:ext cx="3189494" cy="365125"/>
          </a:xfrm>
        </p:spPr>
        <p:txBody>
          <a:bodyPr/>
          <a:lstStyle/>
          <a:p>
            <a:r>
              <a:rPr lang="fi-FI"/>
              <a:t>SPR/Rasismiin puuttuminen 2025</a:t>
            </a:r>
          </a:p>
        </p:txBody>
      </p:sp>
      <p:sp>
        <p:nvSpPr>
          <p:cNvPr id="6" name="Dian numeron paikkamerkki 5">
            <a:extLst>
              <a:ext uri="{FF2B5EF4-FFF2-40B4-BE49-F238E27FC236}">
                <a16:creationId xmlns:a16="http://schemas.microsoft.com/office/drawing/2014/main" id="{0362267C-DD02-2A63-8709-B75FEED74386}"/>
              </a:ext>
            </a:extLst>
          </p:cNvPr>
          <p:cNvSpPr>
            <a:spLocks noGrp="1"/>
          </p:cNvSpPr>
          <p:nvPr>
            <p:ph type="sldNum" sz="quarter" idx="14"/>
          </p:nvPr>
        </p:nvSpPr>
        <p:spPr/>
        <p:txBody>
          <a:bodyPr/>
          <a:lstStyle/>
          <a:p>
            <a:fld id="{FE5B6939-2160-4D54-A0A9-177BFACD315D}" type="slidenum">
              <a:rPr lang="fi-FI" smtClean="0"/>
              <a:pPr/>
              <a:t>‹#›</a:t>
            </a:fld>
            <a:endParaRPr lang="fi-FI"/>
          </a:p>
        </p:txBody>
      </p:sp>
      <p:pic>
        <p:nvPicPr>
          <p:cNvPr id="3" name="Kuva 2">
            <a:extLst>
              <a:ext uri="{FF2B5EF4-FFF2-40B4-BE49-F238E27FC236}">
                <a16:creationId xmlns:a16="http://schemas.microsoft.com/office/drawing/2014/main" id="{B60EC2D7-8E54-7C93-DD2C-1666063DD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7" name="Otsikko 6">
            <a:extLst>
              <a:ext uri="{FF2B5EF4-FFF2-40B4-BE49-F238E27FC236}">
                <a16:creationId xmlns:a16="http://schemas.microsoft.com/office/drawing/2014/main" id="{993715E1-7683-6C5D-042D-56B2DD14AB98}"/>
              </a:ext>
            </a:extLst>
          </p:cNvPr>
          <p:cNvSpPr>
            <a:spLocks noGrp="1"/>
          </p:cNvSpPr>
          <p:nvPr>
            <p:ph type="title" hasCustomPrompt="1"/>
          </p:nvPr>
        </p:nvSpPr>
        <p:spPr>
          <a:xfrm>
            <a:off x="5064123" y="954088"/>
            <a:ext cx="6467475" cy="1100854"/>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a:t>Otsikko</a:t>
            </a:r>
          </a:p>
        </p:txBody>
      </p:sp>
      <p:sp>
        <p:nvSpPr>
          <p:cNvPr id="2" name="Tekstin paikkamerkki 18">
            <a:extLst>
              <a:ext uri="{FF2B5EF4-FFF2-40B4-BE49-F238E27FC236}">
                <a16:creationId xmlns:a16="http://schemas.microsoft.com/office/drawing/2014/main" id="{075FC340-B729-9359-24E0-5DC990BF4ED3}"/>
              </a:ext>
            </a:extLst>
          </p:cNvPr>
          <p:cNvSpPr>
            <a:spLocks noGrp="1"/>
          </p:cNvSpPr>
          <p:nvPr>
            <p:ph type="body" sz="quarter" idx="11"/>
          </p:nvPr>
        </p:nvSpPr>
        <p:spPr>
          <a:xfrm>
            <a:off x="5064125" y="2125682"/>
            <a:ext cx="6467475" cy="4054455"/>
          </a:xfrm>
          <a:prstGeom prst="rect">
            <a:avLst/>
          </a:prstGeom>
        </p:spPr>
        <p:txBody>
          <a:bodyPr anchor="t">
            <a:noAutofit/>
          </a:bodyPr>
          <a:lstStyle>
            <a:lvl1pPr marL="252000" indent="-252000">
              <a:lnSpc>
                <a:spcPct val="100000"/>
              </a:lnSpc>
              <a:buClr>
                <a:schemeClr val="tx2"/>
              </a:buClr>
              <a:buFont typeface="Arial" panose="020B0604020202020204" pitchFamily="34" charset="0"/>
              <a:buChar char="•"/>
              <a:defRPr sz="2400">
                <a:solidFill>
                  <a:schemeClr val="tx1"/>
                </a:solidFill>
              </a:defRPr>
            </a:lvl1pPr>
            <a:lvl2pPr marL="457200" indent="0">
              <a:buClr>
                <a:schemeClr val="tx2"/>
              </a:buClr>
              <a:buNone/>
              <a:defRPr sz="2800">
                <a:solidFill>
                  <a:schemeClr val="tx1"/>
                </a:solidFill>
              </a:defRPr>
            </a:lvl2pPr>
            <a:lvl3pPr marL="914400" indent="0">
              <a:buClr>
                <a:schemeClr val="tx2"/>
              </a:buClr>
              <a:buNone/>
              <a:defRPr sz="2800">
                <a:solidFill>
                  <a:schemeClr val="tx1"/>
                </a:solidFill>
              </a:defRPr>
            </a:lvl3pPr>
            <a:lvl4pPr marL="1371600" indent="0">
              <a:buClr>
                <a:schemeClr val="tx2"/>
              </a:buClr>
              <a:buNone/>
              <a:defRPr sz="2800">
                <a:solidFill>
                  <a:schemeClr val="tx1"/>
                </a:solidFill>
              </a:defRPr>
            </a:lvl4pPr>
            <a:lvl5pPr marL="1828800" indent="0">
              <a:buClr>
                <a:schemeClr val="tx2"/>
              </a:buClr>
              <a:buNone/>
              <a:defRPr sz="2800">
                <a:solidFill>
                  <a:schemeClr val="tx1"/>
                </a:solidFill>
              </a:defRPr>
            </a:lvl5pPr>
          </a:lstStyle>
          <a:p>
            <a:pPr lvl="0"/>
            <a:r>
              <a:rPr lang="fi-FI"/>
              <a:t>Muokkaa tekstin perustyylejä napsauttamalla</a:t>
            </a:r>
          </a:p>
        </p:txBody>
      </p:sp>
      <p:pic>
        <p:nvPicPr>
          <p:cNvPr id="8" name="Kuva 7">
            <a:extLst>
              <a:ext uri="{FF2B5EF4-FFF2-40B4-BE49-F238E27FC236}">
                <a16:creationId xmlns:a16="http://schemas.microsoft.com/office/drawing/2014/main" id="{BAB60600-D9CD-8F94-6DD5-DB13BE26B8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 y="0"/>
            <a:ext cx="12190815" cy="6867832"/>
          </a:xfrm>
          <a:prstGeom prst="rect">
            <a:avLst/>
          </a:prstGeom>
        </p:spPr>
      </p:pic>
      <p:pic>
        <p:nvPicPr>
          <p:cNvPr id="9" name="Kuva 8">
            <a:extLst>
              <a:ext uri="{FF2B5EF4-FFF2-40B4-BE49-F238E27FC236}">
                <a16:creationId xmlns:a16="http://schemas.microsoft.com/office/drawing/2014/main" id="{2575AC25-A212-0E14-E267-6D77BCAFA0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3162871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Yläotsikko -kapea">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a:spLocks noGrp="1" noRot="1" noMove="1" noResize="1" noEditPoints="1" noAdjustHandles="1" noChangeArrowheads="1" noChangeShapeType="1"/>
          </p:cNvSpPr>
          <p:nvPr/>
        </p:nvSpPr>
        <p:spPr>
          <a:xfrm flipV="1">
            <a:off x="0" y="0"/>
            <a:ext cx="12007339" cy="1257302"/>
          </a:xfrm>
          <a:prstGeom prst="round1Rect">
            <a:avLst>
              <a:gd name="adj" fmla="val 5883"/>
            </a:avLst>
          </a:pr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6">
            <a:extLst>
              <a:ext uri="{FF2B5EF4-FFF2-40B4-BE49-F238E27FC236}">
                <a16:creationId xmlns:a16="http://schemas.microsoft.com/office/drawing/2014/main" id="{8AEECCC5-79C7-31F8-77C1-7A72F31EB301}"/>
              </a:ext>
            </a:extLst>
          </p:cNvPr>
          <p:cNvSpPr>
            <a:spLocks noGrp="1"/>
          </p:cNvSpPr>
          <p:nvPr>
            <p:ph type="title" hasCustomPrompt="1"/>
          </p:nvPr>
        </p:nvSpPr>
        <p:spPr>
          <a:xfrm>
            <a:off x="853511" y="461640"/>
            <a:ext cx="10484978" cy="758335"/>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a:t>Otsikko</a:t>
            </a:r>
          </a:p>
        </p:txBody>
      </p:sp>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FE63EBC7-3BC9-445D-5A2C-C725BC55F9DF}"/>
              </a:ext>
            </a:extLst>
          </p:cNvPr>
          <p:cNvSpPr>
            <a:spLocks noGrp="1"/>
          </p:cNvSpPr>
          <p:nvPr>
            <p:ph type="dt" sz="half" idx="12"/>
          </p:nvPr>
        </p:nvSpPr>
        <p:spPr/>
        <p:txBody>
          <a:bodyPr/>
          <a:lstStyle/>
          <a:p>
            <a:r>
              <a:rPr lang="fi-FI"/>
              <a:t>13.03.2025</a:t>
            </a:r>
          </a:p>
        </p:txBody>
      </p:sp>
      <p:sp>
        <p:nvSpPr>
          <p:cNvPr id="4" name="Alatunnisteen paikkamerkki 3">
            <a:extLst>
              <a:ext uri="{FF2B5EF4-FFF2-40B4-BE49-F238E27FC236}">
                <a16:creationId xmlns:a16="http://schemas.microsoft.com/office/drawing/2014/main" id="{D6940D1F-3635-C516-BB60-16A277F33EC9}"/>
              </a:ext>
            </a:extLst>
          </p:cNvPr>
          <p:cNvSpPr>
            <a:spLocks noGrp="1"/>
          </p:cNvSpPr>
          <p:nvPr>
            <p:ph type="ftr" sz="quarter" idx="13"/>
          </p:nvPr>
        </p:nvSpPr>
        <p:spPr/>
        <p:txBody>
          <a:bodyPr/>
          <a:lstStyle>
            <a:lvl1pPr>
              <a:defRPr>
                <a:solidFill>
                  <a:schemeClr val="tx2"/>
                </a:solidFill>
              </a:defRPr>
            </a:lvl1pPr>
          </a:lstStyle>
          <a:p>
            <a:r>
              <a:rPr lang="fi-FI"/>
              <a:t>SPR/Rasismiin puuttuminen 2025</a:t>
            </a:r>
          </a:p>
        </p:txBody>
      </p:sp>
      <p:sp>
        <p:nvSpPr>
          <p:cNvPr id="5" name="Dian numeron paikkamerkki 4">
            <a:extLst>
              <a:ext uri="{FF2B5EF4-FFF2-40B4-BE49-F238E27FC236}">
                <a16:creationId xmlns:a16="http://schemas.microsoft.com/office/drawing/2014/main" id="{D29E1AA4-EB89-F5BF-3600-388881EDEC4C}"/>
              </a:ext>
            </a:extLst>
          </p:cNvPr>
          <p:cNvSpPr>
            <a:spLocks noGrp="1"/>
          </p:cNvSpPr>
          <p:nvPr>
            <p:ph type="sldNum" sz="quarter" idx="14"/>
          </p:nvPr>
        </p:nvSpPr>
        <p:spPr/>
        <p:txBody>
          <a:bodyPr/>
          <a:lstStyle/>
          <a:p>
            <a:fld id="{FE5B6939-2160-4D54-A0A9-177BFACD315D}" type="slidenum">
              <a:rPr lang="fi-FI" smtClean="0"/>
              <a:pPr/>
              <a:t>‹#›</a:t>
            </a:fld>
            <a:endParaRPr lang="fi-FI"/>
          </a:p>
        </p:txBody>
      </p:sp>
    </p:spTree>
    <p:extLst>
      <p:ext uri="{BB962C8B-B14F-4D97-AF65-F5344CB8AC3E}">
        <p14:creationId xmlns:p14="http://schemas.microsoft.com/office/powerpoint/2010/main" val="3728103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sältö/Grafiikka">
    <p:spTree>
      <p:nvGrpSpPr>
        <p:cNvPr id="1" name=""/>
        <p:cNvGrpSpPr/>
        <p:nvPr/>
      </p:nvGrpSpPr>
      <p:grpSpPr>
        <a:xfrm>
          <a:off x="0" y="0"/>
          <a:ext cx="0" cy="0"/>
          <a:chOff x="0" y="0"/>
          <a:chExt cx="0" cy="0"/>
        </a:xfrm>
      </p:grpSpPr>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Sisällön paikkamerkki 2"/>
          <p:cNvSpPr>
            <a:spLocks noGrp="1"/>
          </p:cNvSpPr>
          <p:nvPr>
            <p:ph idx="1"/>
          </p:nvPr>
        </p:nvSpPr>
        <p:spPr>
          <a:xfrm>
            <a:off x="853511" y="1571915"/>
            <a:ext cx="10484978" cy="4806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Päivämäärän paikkamerkki 2">
            <a:extLst>
              <a:ext uri="{FF2B5EF4-FFF2-40B4-BE49-F238E27FC236}">
                <a16:creationId xmlns:a16="http://schemas.microsoft.com/office/drawing/2014/main" id="{754B123F-EADE-6979-BB72-743A70FB18FD}"/>
              </a:ext>
            </a:extLst>
          </p:cNvPr>
          <p:cNvSpPr>
            <a:spLocks noGrp="1"/>
          </p:cNvSpPr>
          <p:nvPr>
            <p:ph type="dt" sz="half" idx="12"/>
          </p:nvPr>
        </p:nvSpPr>
        <p:spPr>
          <a:xfrm>
            <a:off x="8707384" y="6378645"/>
            <a:ext cx="2743200" cy="365125"/>
          </a:xfrm>
        </p:spPr>
        <p:txBody>
          <a:bodyPr/>
          <a:lstStyle/>
          <a:p>
            <a:r>
              <a:rPr lang="fi-FI"/>
              <a:t>13.03.2025</a:t>
            </a:r>
          </a:p>
        </p:txBody>
      </p:sp>
      <p:sp>
        <p:nvSpPr>
          <p:cNvPr id="3" name="Alatunnisteen paikkamerkki 3">
            <a:extLst>
              <a:ext uri="{FF2B5EF4-FFF2-40B4-BE49-F238E27FC236}">
                <a16:creationId xmlns:a16="http://schemas.microsoft.com/office/drawing/2014/main" id="{A6CC60CB-21D4-BC32-971D-49D734D6BDDA}"/>
              </a:ext>
            </a:extLst>
          </p:cNvPr>
          <p:cNvSpPr>
            <a:spLocks noGrp="1"/>
          </p:cNvSpPr>
          <p:nvPr>
            <p:ph type="ftr" sz="quarter" idx="13"/>
          </p:nvPr>
        </p:nvSpPr>
        <p:spPr>
          <a:xfrm>
            <a:off x="7864734" y="152145"/>
            <a:ext cx="4114800" cy="365125"/>
          </a:xfrm>
        </p:spPr>
        <p:txBody>
          <a:bodyPr/>
          <a:lstStyle>
            <a:lvl1pPr>
              <a:defRPr/>
            </a:lvl1pPr>
          </a:lstStyle>
          <a:p>
            <a:r>
              <a:rPr lang="fi-FI"/>
              <a:t>SPR/Rasismiin puuttuminen 2025</a:t>
            </a:r>
          </a:p>
        </p:txBody>
      </p:sp>
      <p:sp>
        <p:nvSpPr>
          <p:cNvPr id="10" name="Dian numeron paikkamerkki 4">
            <a:extLst>
              <a:ext uri="{FF2B5EF4-FFF2-40B4-BE49-F238E27FC236}">
                <a16:creationId xmlns:a16="http://schemas.microsoft.com/office/drawing/2014/main" id="{73DB3935-A3F9-1C28-7B23-23ECC2262B0E}"/>
              </a:ext>
            </a:extLst>
          </p:cNvPr>
          <p:cNvSpPr>
            <a:spLocks noGrp="1"/>
          </p:cNvSpPr>
          <p:nvPr>
            <p:ph type="sldNum" sz="quarter" idx="14"/>
          </p:nvPr>
        </p:nvSpPr>
        <p:spPr>
          <a:xfrm>
            <a:off x="11573504" y="6378645"/>
            <a:ext cx="406029" cy="365125"/>
          </a:xfrm>
        </p:spPr>
        <p:txBody>
          <a:bodyPr/>
          <a:lstStyle/>
          <a:p>
            <a:fld id="{FE5B6939-2160-4D54-A0A9-177BFACD315D}" type="slidenum">
              <a:rPr lang="fi-FI" smtClean="0"/>
              <a:pPr/>
              <a:t>‹#›</a:t>
            </a:fld>
            <a:endParaRPr lang="fi-FI"/>
          </a:p>
        </p:txBody>
      </p:sp>
      <p:sp>
        <p:nvSpPr>
          <p:cNvPr id="8" name="Otsikko 6">
            <a:extLst>
              <a:ext uri="{FF2B5EF4-FFF2-40B4-BE49-F238E27FC236}">
                <a16:creationId xmlns:a16="http://schemas.microsoft.com/office/drawing/2014/main" id="{0F686E69-B94D-717B-49DC-1AE44FB45CBE}"/>
              </a:ext>
            </a:extLst>
          </p:cNvPr>
          <p:cNvSpPr>
            <a:spLocks noGrp="1"/>
          </p:cNvSpPr>
          <p:nvPr>
            <p:ph type="title" hasCustomPrompt="1"/>
          </p:nvPr>
        </p:nvSpPr>
        <p:spPr>
          <a:xfrm>
            <a:off x="853511" y="565185"/>
            <a:ext cx="10484978" cy="958815"/>
          </a:xfrm>
          <a:prstGeom prst="rect">
            <a:avLst/>
          </a:prstGeom>
        </p:spPr>
        <p:txBody>
          <a:bodyPr anchor="t"/>
          <a:lstStyle>
            <a:lvl1pPr>
              <a:lnSpc>
                <a:spcPts val="3500"/>
              </a:lnSpc>
              <a:defRPr sz="3200" b="1">
                <a:solidFill>
                  <a:schemeClr val="tx2"/>
                </a:solidFill>
                <a:latin typeface="Calibri Light" panose="020F0302020204030204" pitchFamily="34" charset="0"/>
                <a:cs typeface="Calibri Light" panose="020F0302020204030204" pitchFamily="34" charset="0"/>
              </a:defRPr>
            </a:lvl1pPr>
          </a:lstStyle>
          <a:p>
            <a:r>
              <a:rPr lang="fi-FI"/>
              <a:t>Otsikko</a:t>
            </a:r>
            <a:br>
              <a:rPr lang="fi-FI"/>
            </a:br>
            <a:r>
              <a:rPr lang="fi-FI"/>
              <a:t>Toinen rivi</a:t>
            </a:r>
          </a:p>
        </p:txBody>
      </p:sp>
      <p:pic>
        <p:nvPicPr>
          <p:cNvPr id="4" name="Kuva 3">
            <a:extLst>
              <a:ext uri="{FF2B5EF4-FFF2-40B4-BE49-F238E27FC236}">
                <a16:creationId xmlns:a16="http://schemas.microsoft.com/office/drawing/2014/main" id="{99CDE954-F02D-AEC8-8407-660265C98E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679377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sältö/Grafiikka + havainnot">
    <p:spTree>
      <p:nvGrpSpPr>
        <p:cNvPr id="1" name=""/>
        <p:cNvGrpSpPr/>
        <p:nvPr/>
      </p:nvGrpSpPr>
      <p:grpSpPr>
        <a:xfrm>
          <a:off x="0" y="0"/>
          <a:ext cx="0" cy="0"/>
          <a:chOff x="0" y="0"/>
          <a:chExt cx="0" cy="0"/>
        </a:xfrm>
      </p:grpSpPr>
      <p:sp>
        <p:nvSpPr>
          <p:cNvPr id="11" name="Suorakulmio: Yksi kulma pyöristetty 10">
            <a:extLst>
              <a:ext uri="{FF2B5EF4-FFF2-40B4-BE49-F238E27FC236}">
                <a16:creationId xmlns:a16="http://schemas.microsoft.com/office/drawing/2014/main" id="{70AEA501-FC50-41DF-FE3E-9C80B2DC5FE5}"/>
              </a:ext>
            </a:extLst>
          </p:cNvPr>
          <p:cNvSpPr/>
          <p:nvPr/>
        </p:nvSpPr>
        <p:spPr>
          <a:xfrm rot="16200000">
            <a:off x="7869509" y="2535512"/>
            <a:ext cx="5286085" cy="3358890"/>
          </a:xfrm>
          <a:prstGeom prst="round1Rect">
            <a:avLst>
              <a:gd name="adj" fmla="val 499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2" name="Päivämäärän paikkamerkki 2">
            <a:extLst>
              <a:ext uri="{FF2B5EF4-FFF2-40B4-BE49-F238E27FC236}">
                <a16:creationId xmlns:a16="http://schemas.microsoft.com/office/drawing/2014/main" id="{754B123F-EADE-6979-BB72-743A70FB18FD}"/>
              </a:ext>
            </a:extLst>
          </p:cNvPr>
          <p:cNvSpPr>
            <a:spLocks noGrp="1"/>
          </p:cNvSpPr>
          <p:nvPr>
            <p:ph type="dt" sz="half" idx="12"/>
          </p:nvPr>
        </p:nvSpPr>
        <p:spPr>
          <a:xfrm>
            <a:off x="8707384" y="6378645"/>
            <a:ext cx="2743200" cy="365125"/>
          </a:xfrm>
        </p:spPr>
        <p:txBody>
          <a:bodyPr/>
          <a:lstStyle/>
          <a:p>
            <a:r>
              <a:rPr lang="fi-FI"/>
              <a:t>13.03.2025</a:t>
            </a:r>
          </a:p>
        </p:txBody>
      </p:sp>
      <p:sp>
        <p:nvSpPr>
          <p:cNvPr id="3" name="Alatunnisteen paikkamerkki 3">
            <a:extLst>
              <a:ext uri="{FF2B5EF4-FFF2-40B4-BE49-F238E27FC236}">
                <a16:creationId xmlns:a16="http://schemas.microsoft.com/office/drawing/2014/main" id="{A6CC60CB-21D4-BC32-971D-49D734D6BDDA}"/>
              </a:ext>
            </a:extLst>
          </p:cNvPr>
          <p:cNvSpPr>
            <a:spLocks noGrp="1"/>
          </p:cNvSpPr>
          <p:nvPr>
            <p:ph type="ftr" sz="quarter" idx="13"/>
          </p:nvPr>
        </p:nvSpPr>
        <p:spPr>
          <a:xfrm>
            <a:off x="7864734" y="152145"/>
            <a:ext cx="4114800" cy="365125"/>
          </a:xfrm>
        </p:spPr>
        <p:txBody>
          <a:bodyPr/>
          <a:lstStyle>
            <a:lvl1pPr>
              <a:defRPr/>
            </a:lvl1pPr>
          </a:lstStyle>
          <a:p>
            <a:r>
              <a:rPr lang="fi-FI"/>
              <a:t>SPR/Rasismiin puuttuminen 2025</a:t>
            </a:r>
          </a:p>
        </p:txBody>
      </p:sp>
      <p:sp>
        <p:nvSpPr>
          <p:cNvPr id="10" name="Dian numeron paikkamerkki 4">
            <a:extLst>
              <a:ext uri="{FF2B5EF4-FFF2-40B4-BE49-F238E27FC236}">
                <a16:creationId xmlns:a16="http://schemas.microsoft.com/office/drawing/2014/main" id="{73DB3935-A3F9-1C28-7B23-23ECC2262B0E}"/>
              </a:ext>
            </a:extLst>
          </p:cNvPr>
          <p:cNvSpPr>
            <a:spLocks noGrp="1"/>
          </p:cNvSpPr>
          <p:nvPr>
            <p:ph type="sldNum" sz="quarter" idx="14"/>
          </p:nvPr>
        </p:nvSpPr>
        <p:spPr>
          <a:xfrm>
            <a:off x="11573504" y="6378645"/>
            <a:ext cx="406029" cy="365125"/>
          </a:xfrm>
        </p:spPr>
        <p:txBody>
          <a:bodyPr/>
          <a:lstStyle/>
          <a:p>
            <a:fld id="{FE5B6939-2160-4D54-A0A9-177BFACD315D}" type="slidenum">
              <a:rPr lang="fi-FI" smtClean="0"/>
              <a:pPr/>
              <a:t>‹#›</a:t>
            </a:fld>
            <a:endParaRPr lang="fi-FI"/>
          </a:p>
        </p:txBody>
      </p:sp>
      <p:sp>
        <p:nvSpPr>
          <p:cNvPr id="5" name="Tekstin paikkamerkki 4">
            <a:extLst>
              <a:ext uri="{FF2B5EF4-FFF2-40B4-BE49-F238E27FC236}">
                <a16:creationId xmlns:a16="http://schemas.microsoft.com/office/drawing/2014/main" id="{B7922056-725F-CF18-5E1A-BF34A23EDD42}"/>
              </a:ext>
            </a:extLst>
          </p:cNvPr>
          <p:cNvSpPr>
            <a:spLocks noGrp="1"/>
          </p:cNvSpPr>
          <p:nvPr>
            <p:ph type="body" sz="quarter" idx="16" hasCustomPrompt="1"/>
          </p:nvPr>
        </p:nvSpPr>
        <p:spPr>
          <a:xfrm>
            <a:off x="8948928" y="1767418"/>
            <a:ext cx="3030347" cy="4409545"/>
          </a:xfrm>
          <a:prstGeom prst="rect">
            <a:avLst/>
          </a:prstGeom>
        </p:spPr>
        <p:txBody>
          <a:bodyPr/>
          <a:lstStyle>
            <a:lvl1pPr marL="144000" indent="-144000">
              <a:lnSpc>
                <a:spcPct val="100000"/>
              </a:lnSpc>
              <a:buClr>
                <a:schemeClr val="tx2"/>
              </a:buClr>
              <a:buFont typeface="Arial" panose="020B0604020202020204" pitchFamily="34" charset="0"/>
              <a:buChar char="•"/>
              <a:defRPr sz="1600"/>
            </a:lvl1pPr>
            <a:lvl2pPr marL="457200" indent="0">
              <a:buClr>
                <a:schemeClr val="tx2"/>
              </a:buClr>
              <a:buFont typeface="Arial" panose="020B0604020202020204" pitchFamily="34" charset="0"/>
              <a:buNone/>
              <a:defRPr sz="1200"/>
            </a:lvl2pPr>
            <a:lvl3pPr marL="914400" indent="0">
              <a:buNone/>
              <a:defRPr sz="1600"/>
            </a:lvl3pPr>
            <a:lvl4pPr marL="1371600" indent="0">
              <a:buNone/>
              <a:defRPr sz="1600"/>
            </a:lvl4pPr>
            <a:lvl5pPr marL="1828800" indent="0">
              <a:buNone/>
              <a:defRPr sz="1600"/>
            </a:lvl5pPr>
          </a:lstStyle>
          <a:p>
            <a:pPr lvl="0"/>
            <a:r>
              <a:rPr lang="fi-FI"/>
              <a:t>Havaintoja grafiikasta</a:t>
            </a:r>
          </a:p>
        </p:txBody>
      </p:sp>
      <p:sp>
        <p:nvSpPr>
          <p:cNvPr id="4" name="Sisällön paikkamerkki 2">
            <a:extLst>
              <a:ext uri="{FF2B5EF4-FFF2-40B4-BE49-F238E27FC236}">
                <a16:creationId xmlns:a16="http://schemas.microsoft.com/office/drawing/2014/main" id="{38B4EDA9-7121-2D0B-F895-BECE54962FB3}"/>
              </a:ext>
            </a:extLst>
          </p:cNvPr>
          <p:cNvSpPr>
            <a:spLocks noGrp="1"/>
          </p:cNvSpPr>
          <p:nvPr>
            <p:ph idx="1"/>
          </p:nvPr>
        </p:nvSpPr>
        <p:spPr>
          <a:xfrm>
            <a:off x="853511" y="1571915"/>
            <a:ext cx="7766873" cy="4806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ko 6">
            <a:extLst>
              <a:ext uri="{FF2B5EF4-FFF2-40B4-BE49-F238E27FC236}">
                <a16:creationId xmlns:a16="http://schemas.microsoft.com/office/drawing/2014/main" id="{F84737E9-B0AB-1F79-935D-82AC186D92B9}"/>
              </a:ext>
            </a:extLst>
          </p:cNvPr>
          <p:cNvSpPr>
            <a:spLocks noGrp="1"/>
          </p:cNvSpPr>
          <p:nvPr>
            <p:ph type="title" hasCustomPrompt="1"/>
          </p:nvPr>
        </p:nvSpPr>
        <p:spPr>
          <a:xfrm>
            <a:off x="853511" y="565185"/>
            <a:ext cx="10484978" cy="958815"/>
          </a:xfrm>
          <a:prstGeom prst="rect">
            <a:avLst/>
          </a:prstGeom>
        </p:spPr>
        <p:txBody>
          <a:bodyPr anchor="t"/>
          <a:lstStyle>
            <a:lvl1pPr>
              <a:lnSpc>
                <a:spcPts val="3500"/>
              </a:lnSpc>
              <a:defRPr sz="3200" b="1">
                <a:solidFill>
                  <a:schemeClr val="tx2"/>
                </a:solidFill>
                <a:latin typeface="Calibri Light" panose="020F0302020204030204" pitchFamily="34" charset="0"/>
                <a:cs typeface="Calibri Light" panose="020F0302020204030204" pitchFamily="34" charset="0"/>
              </a:defRPr>
            </a:lvl1pPr>
          </a:lstStyle>
          <a:p>
            <a:r>
              <a:rPr lang="fi-FI"/>
              <a:t>Otsikko</a:t>
            </a:r>
            <a:br>
              <a:rPr lang="fi-FI"/>
            </a:br>
            <a:r>
              <a:rPr lang="fi-FI"/>
              <a:t>Toinen rivi</a:t>
            </a:r>
          </a:p>
        </p:txBody>
      </p:sp>
      <p:sp>
        <p:nvSpPr>
          <p:cNvPr id="8" name="Suorakulmio: Yksi kulma pyöristetty 7">
            <a:extLst>
              <a:ext uri="{FF2B5EF4-FFF2-40B4-BE49-F238E27FC236}">
                <a16:creationId xmlns:a16="http://schemas.microsoft.com/office/drawing/2014/main" id="{25819783-4F56-465C-5919-77D3ED70DBCC}"/>
              </a:ext>
            </a:extLst>
          </p:cNvPr>
          <p:cNvSpPr/>
          <p:nvPr userDrawn="1"/>
        </p:nvSpPr>
        <p:spPr>
          <a:xfrm rot="16200000">
            <a:off x="7869509" y="2535512"/>
            <a:ext cx="5286085" cy="3358890"/>
          </a:xfrm>
          <a:prstGeom prst="round1Rect">
            <a:avLst>
              <a:gd name="adj" fmla="val 499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68B5B7EA-6548-2B18-81F1-BB399BCDE0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27541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Kansidia - lyhyt">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B4DBDCF1-EB16-CB72-70C9-0EB296F74205}"/>
              </a:ext>
            </a:extLst>
          </p:cNvPr>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DD8E3BDD-18B7-8AD8-6F0B-3FA5ABB8B6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1926509" cy="6582128"/>
          </a:xfrm>
          <a:prstGeom prst="rect">
            <a:avLst/>
          </a:prstGeom>
        </p:spPr>
      </p:pic>
      <p:pic>
        <p:nvPicPr>
          <p:cNvPr id="10" name="Kuva 9">
            <a:extLst>
              <a:ext uri="{FF2B5EF4-FFF2-40B4-BE49-F238E27FC236}">
                <a16:creationId xmlns:a16="http://schemas.microsoft.com/office/drawing/2014/main" id="{1D027861-FF07-A53C-C555-83EB641E75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24">
            <a:extLst>
              <a:ext uri="{FF2B5EF4-FFF2-40B4-BE49-F238E27FC236}">
                <a16:creationId xmlns:a16="http://schemas.microsoft.com/office/drawing/2014/main" id="{EAD7C661-59AB-7EFF-811A-13075B0B12A1}"/>
              </a:ext>
            </a:extLst>
          </p:cNvPr>
          <p:cNvSpPr>
            <a:spLocks noGrp="1"/>
          </p:cNvSpPr>
          <p:nvPr>
            <p:ph type="body" sz="quarter" idx="12" hasCustomPrompt="1"/>
          </p:nvPr>
        </p:nvSpPr>
        <p:spPr>
          <a:xfrm>
            <a:off x="2151062" y="4605829"/>
            <a:ext cx="8169275" cy="1045029"/>
          </a:xfrm>
          <a:prstGeom prst="rect">
            <a:avLst/>
          </a:prstGeom>
        </p:spPr>
        <p:txBody>
          <a:bodyPr anchor="t" anchorCtr="0"/>
          <a:lstStyle>
            <a:lvl1pPr marL="0" indent="0" algn="ctr">
              <a:buNone/>
              <a:defRPr sz="4000" b="0">
                <a:solidFill>
                  <a:schemeClr val="tx2"/>
                </a:solidFill>
              </a:defRPr>
            </a:lvl1pPr>
          </a:lstStyle>
          <a:p>
            <a:pPr lvl="0"/>
            <a:r>
              <a:rPr lang="fi-FI"/>
              <a:t>Alaotsikko</a:t>
            </a:r>
          </a:p>
        </p:txBody>
      </p:sp>
      <p:sp>
        <p:nvSpPr>
          <p:cNvPr id="5" name="Otsikko 2">
            <a:extLst>
              <a:ext uri="{FF2B5EF4-FFF2-40B4-BE49-F238E27FC236}">
                <a16:creationId xmlns:a16="http://schemas.microsoft.com/office/drawing/2014/main" id="{4250392E-2099-FD5F-49B2-320E0CFAAF3D}"/>
              </a:ext>
            </a:extLst>
          </p:cNvPr>
          <p:cNvSpPr>
            <a:spLocks noGrp="1"/>
          </p:cNvSpPr>
          <p:nvPr>
            <p:ph type="title" hasCustomPrompt="1"/>
          </p:nvPr>
        </p:nvSpPr>
        <p:spPr>
          <a:xfrm>
            <a:off x="2151061" y="2139950"/>
            <a:ext cx="8169276" cy="2130600"/>
          </a:xfrm>
          <a:prstGeom prst="rect">
            <a:avLst/>
          </a:prstGeom>
        </p:spPr>
        <p:txBody>
          <a:bodyPr anchor="ctr"/>
          <a:lstStyle>
            <a:lvl1pPr algn="ctr">
              <a:defRPr sz="8000" b="1">
                <a:solidFill>
                  <a:schemeClr val="tx2"/>
                </a:solidFill>
              </a:defRPr>
            </a:lvl1pPr>
          </a:lstStyle>
          <a:p>
            <a:r>
              <a:rPr lang="fi-FI"/>
              <a:t>Otsikko</a:t>
            </a:r>
          </a:p>
        </p:txBody>
      </p:sp>
    </p:spTree>
    <p:extLst>
      <p:ext uri="{BB962C8B-B14F-4D97-AF65-F5344CB8AC3E}">
        <p14:creationId xmlns:p14="http://schemas.microsoft.com/office/powerpoint/2010/main" val="209219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Kansidia -alaotsikko, tekijät">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CDDE9914-46EF-F383-7A01-A4760B464DFF}"/>
              </a:ext>
            </a:extLst>
          </p:cNvPr>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10F975B5-9898-862F-DA5C-0985423B64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6105525" cy="6582128"/>
          </a:xfrm>
          <a:prstGeom prst="rect">
            <a:avLst/>
          </a:prstGeom>
        </p:spPr>
      </p:pic>
      <p:sp>
        <p:nvSpPr>
          <p:cNvPr id="13" name="Otsikko 12">
            <a:extLst>
              <a:ext uri="{FF2B5EF4-FFF2-40B4-BE49-F238E27FC236}">
                <a16:creationId xmlns:a16="http://schemas.microsoft.com/office/drawing/2014/main" id="{6683706A-E607-3240-9036-07051B3DCE8F}"/>
              </a:ext>
            </a:extLst>
          </p:cNvPr>
          <p:cNvSpPr>
            <a:spLocks noGrp="1"/>
          </p:cNvSpPr>
          <p:nvPr>
            <p:ph type="title" hasCustomPrompt="1"/>
          </p:nvPr>
        </p:nvSpPr>
        <p:spPr>
          <a:xfrm>
            <a:off x="367095" y="2017576"/>
            <a:ext cx="5453028" cy="2822848"/>
          </a:xfrm>
          <a:prstGeom prst="rect">
            <a:avLst/>
          </a:prstGeom>
        </p:spPr>
        <p:txBody>
          <a:bodyPr anchor="ctr"/>
          <a:lstStyle>
            <a:lvl1pPr algn="r">
              <a:defRPr sz="5400">
                <a:solidFill>
                  <a:schemeClr val="tx2"/>
                </a:solidFill>
              </a:defRPr>
            </a:lvl1pPr>
          </a:lstStyle>
          <a:p>
            <a:r>
              <a:rPr lang="fi-FI"/>
              <a:t>MUOKKAA OTS. PERUSTYYL. NAPSAUTT.</a:t>
            </a:r>
          </a:p>
        </p:txBody>
      </p:sp>
      <p:pic>
        <p:nvPicPr>
          <p:cNvPr id="10" name="Kuva 9">
            <a:extLst>
              <a:ext uri="{FF2B5EF4-FFF2-40B4-BE49-F238E27FC236}">
                <a16:creationId xmlns:a16="http://schemas.microsoft.com/office/drawing/2014/main" id="{1D027861-FF07-A53C-C555-83EB641E75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8" name="Tekstin paikkamerkki 17">
            <a:extLst>
              <a:ext uri="{FF2B5EF4-FFF2-40B4-BE49-F238E27FC236}">
                <a16:creationId xmlns:a16="http://schemas.microsoft.com/office/drawing/2014/main" id="{9042E580-75C3-11AC-0655-1A85BE52FC67}"/>
              </a:ext>
            </a:extLst>
          </p:cNvPr>
          <p:cNvSpPr>
            <a:spLocks noGrp="1"/>
          </p:cNvSpPr>
          <p:nvPr>
            <p:ph type="body" sz="quarter" idx="12" hasCustomPrompt="1"/>
          </p:nvPr>
        </p:nvSpPr>
        <p:spPr>
          <a:xfrm>
            <a:off x="6330798" y="2749599"/>
            <a:ext cx="5092852" cy="679401"/>
          </a:xfrm>
          <a:prstGeom prst="rect">
            <a:avLst/>
          </a:prstGeom>
        </p:spPr>
        <p:txBody>
          <a:bodyPr anchor="b"/>
          <a:lstStyle>
            <a:lvl1pPr marL="0" indent="0">
              <a:lnSpc>
                <a:spcPts val="1600"/>
              </a:lnSpc>
              <a:buNone/>
              <a:defRPr sz="24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Tarjous</a:t>
            </a:r>
          </a:p>
          <a:p>
            <a:pPr lvl="0"/>
            <a:r>
              <a:rPr lang="fi-FI"/>
              <a:t>Asiakasyritys Oy</a:t>
            </a:r>
          </a:p>
        </p:txBody>
      </p:sp>
      <p:sp>
        <p:nvSpPr>
          <p:cNvPr id="19" name="Tekstin paikkamerkki 17">
            <a:extLst>
              <a:ext uri="{FF2B5EF4-FFF2-40B4-BE49-F238E27FC236}">
                <a16:creationId xmlns:a16="http://schemas.microsoft.com/office/drawing/2014/main" id="{D597C6E7-281F-DD4C-0E85-52203A0D5665}"/>
              </a:ext>
            </a:extLst>
          </p:cNvPr>
          <p:cNvSpPr>
            <a:spLocks noGrp="1"/>
          </p:cNvSpPr>
          <p:nvPr>
            <p:ph type="body" sz="quarter" idx="13" hasCustomPrompt="1"/>
          </p:nvPr>
        </p:nvSpPr>
        <p:spPr>
          <a:xfrm>
            <a:off x="6330798" y="3504160"/>
            <a:ext cx="5092852" cy="1192985"/>
          </a:xfrm>
          <a:prstGeom prst="rect">
            <a:avLst/>
          </a:prstGeom>
        </p:spPr>
        <p:txBody>
          <a:bodyPr/>
          <a:lstStyle>
            <a:lvl1pPr marL="0" indent="0">
              <a:lnSpc>
                <a:spcPts val="800"/>
              </a:lnSpc>
              <a:buNone/>
              <a:defRPr sz="16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Etunimi Sukunimi Titteli</a:t>
            </a:r>
          </a:p>
          <a:p>
            <a:pPr lvl="0"/>
            <a:r>
              <a:rPr lang="fi-FI"/>
              <a:t>Taloustutkimus Oy </a:t>
            </a:r>
          </a:p>
          <a:p>
            <a:pPr lvl="0"/>
            <a:r>
              <a:rPr lang="fi-FI"/>
              <a:t>1.10.2022</a:t>
            </a:r>
          </a:p>
          <a:p>
            <a:pPr lvl="0"/>
            <a:endParaRPr lang="fi-FI"/>
          </a:p>
        </p:txBody>
      </p:sp>
    </p:spTree>
    <p:extLst>
      <p:ext uri="{BB962C8B-B14F-4D97-AF65-F5344CB8AC3E}">
        <p14:creationId xmlns:p14="http://schemas.microsoft.com/office/powerpoint/2010/main" val="172793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yhjä vaalea">
    <p:spTree>
      <p:nvGrpSpPr>
        <p:cNvPr id="1" name=""/>
        <p:cNvGrpSpPr/>
        <p:nvPr/>
      </p:nvGrpSpPr>
      <p:grpSpPr>
        <a:xfrm>
          <a:off x="0" y="0"/>
          <a:ext cx="0" cy="0"/>
          <a:chOff x="0" y="0"/>
          <a:chExt cx="0" cy="0"/>
        </a:xfrm>
      </p:grpSpPr>
      <p:sp>
        <p:nvSpPr>
          <p:cNvPr id="7" name="Päivämäärän paikkamerkki 6">
            <a:extLst>
              <a:ext uri="{FF2B5EF4-FFF2-40B4-BE49-F238E27FC236}">
                <a16:creationId xmlns:a16="http://schemas.microsoft.com/office/drawing/2014/main" id="{866DA828-24BC-2448-8F22-7F8301281CFE}"/>
              </a:ext>
            </a:extLst>
          </p:cNvPr>
          <p:cNvSpPr>
            <a:spLocks noGrp="1"/>
          </p:cNvSpPr>
          <p:nvPr>
            <p:ph type="dt" sz="half" idx="10"/>
          </p:nvPr>
        </p:nvSpPr>
        <p:spPr/>
        <p:txBody>
          <a:bodyPr/>
          <a:lstStyle/>
          <a:p>
            <a:r>
              <a:rPr lang="fi-FI"/>
              <a:t>13.03.2025</a:t>
            </a:r>
          </a:p>
        </p:txBody>
      </p:sp>
      <p:sp>
        <p:nvSpPr>
          <p:cNvPr id="8" name="Alatunnisteen paikkamerkki 7">
            <a:extLst>
              <a:ext uri="{FF2B5EF4-FFF2-40B4-BE49-F238E27FC236}">
                <a16:creationId xmlns:a16="http://schemas.microsoft.com/office/drawing/2014/main" id="{DC5986A5-6D47-CE29-35C3-35C94E55A4EE}"/>
              </a:ext>
            </a:extLst>
          </p:cNvPr>
          <p:cNvSpPr>
            <a:spLocks noGrp="1"/>
          </p:cNvSpPr>
          <p:nvPr>
            <p:ph type="ftr" sz="quarter" idx="11"/>
          </p:nvPr>
        </p:nvSpPr>
        <p:spPr/>
        <p:txBody>
          <a:bodyPr/>
          <a:lstStyle/>
          <a:p>
            <a:r>
              <a:rPr lang="fi-FI"/>
              <a:t>SPR/Rasismiin puuttuminen 2025</a:t>
            </a:r>
          </a:p>
        </p:txBody>
      </p:sp>
      <p:sp>
        <p:nvSpPr>
          <p:cNvPr id="9" name="Dian numeron paikkamerkki 8">
            <a:extLst>
              <a:ext uri="{FF2B5EF4-FFF2-40B4-BE49-F238E27FC236}">
                <a16:creationId xmlns:a16="http://schemas.microsoft.com/office/drawing/2014/main" id="{AB7C00FA-81D0-5E72-46A2-13910B2B6B0D}"/>
              </a:ext>
            </a:extLst>
          </p:cNvPr>
          <p:cNvSpPr>
            <a:spLocks noGrp="1"/>
          </p:cNvSpPr>
          <p:nvPr>
            <p:ph type="sldNum" sz="quarter" idx="12"/>
          </p:nvPr>
        </p:nvSpPr>
        <p:spPr/>
        <p:txBody>
          <a:bodyPr/>
          <a:lstStyle/>
          <a:p>
            <a:fld id="{FE5B6939-2160-4D54-A0A9-177BFACD315D}" type="slidenum">
              <a:rPr lang="fi-FI" smtClean="0"/>
              <a:pPr/>
              <a:t>‹#›</a:t>
            </a:fld>
            <a:endParaRPr lang="fi-FI"/>
          </a:p>
        </p:txBody>
      </p:sp>
    </p:spTree>
    <p:extLst>
      <p:ext uri="{BB962C8B-B14F-4D97-AF65-F5344CB8AC3E}">
        <p14:creationId xmlns:p14="http://schemas.microsoft.com/office/powerpoint/2010/main" val="104681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yhjä tumma">
    <p:bg>
      <p:bgRef idx="1001">
        <a:schemeClr val="bg2"/>
      </p:bgRef>
    </p:bg>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55E13D8E-FDE6-2700-51BD-1D7BA5757640}"/>
              </a:ext>
            </a:extLst>
          </p:cNvPr>
          <p:cNvSpPr>
            <a:spLocks noGrp="1"/>
          </p:cNvSpPr>
          <p:nvPr>
            <p:ph type="dt" sz="half" idx="10"/>
          </p:nvPr>
        </p:nvSpPr>
        <p:spPr/>
        <p:txBody>
          <a:bodyPr/>
          <a:lstStyle/>
          <a:p>
            <a:r>
              <a:rPr lang="fi-FI"/>
              <a:t>13.03.2025</a:t>
            </a:r>
          </a:p>
        </p:txBody>
      </p:sp>
      <p:sp>
        <p:nvSpPr>
          <p:cNvPr id="6" name="Alatunnisteen paikkamerkki 5">
            <a:extLst>
              <a:ext uri="{FF2B5EF4-FFF2-40B4-BE49-F238E27FC236}">
                <a16:creationId xmlns:a16="http://schemas.microsoft.com/office/drawing/2014/main" id="{EEDE0F07-E0BF-6C54-643C-503392BAC5F3}"/>
              </a:ext>
            </a:extLst>
          </p:cNvPr>
          <p:cNvSpPr>
            <a:spLocks noGrp="1"/>
          </p:cNvSpPr>
          <p:nvPr>
            <p:ph type="ftr" sz="quarter" idx="11"/>
          </p:nvPr>
        </p:nvSpPr>
        <p:spPr/>
        <p:txBody>
          <a:bodyPr/>
          <a:lstStyle/>
          <a:p>
            <a:r>
              <a:rPr lang="fi-FI"/>
              <a:t>SPR/Rasismiin puuttuminen 2025</a:t>
            </a:r>
          </a:p>
        </p:txBody>
      </p:sp>
      <p:sp>
        <p:nvSpPr>
          <p:cNvPr id="7" name="Dian numeron paikkamerkki 6">
            <a:extLst>
              <a:ext uri="{FF2B5EF4-FFF2-40B4-BE49-F238E27FC236}">
                <a16:creationId xmlns:a16="http://schemas.microsoft.com/office/drawing/2014/main" id="{3250D2C9-F092-1C1A-1E0A-34133DC5CA66}"/>
              </a:ext>
            </a:extLst>
          </p:cNvPr>
          <p:cNvSpPr>
            <a:spLocks noGrp="1"/>
          </p:cNvSpPr>
          <p:nvPr>
            <p:ph type="sldNum" sz="quarter" idx="12"/>
          </p:nvPr>
        </p:nvSpPr>
        <p:spPr/>
        <p:txBody>
          <a:bodyPr/>
          <a:lstStyle/>
          <a:p>
            <a:fld id="{FE5B6939-2160-4D54-A0A9-177BFACD315D}" type="slidenum">
              <a:rPr lang="fi-FI" smtClean="0"/>
              <a:pPr/>
              <a:t>‹#›</a:t>
            </a:fld>
            <a:endParaRPr lang="fi-FI"/>
          </a:p>
        </p:txBody>
      </p:sp>
    </p:spTree>
    <p:extLst>
      <p:ext uri="{BB962C8B-B14F-4D97-AF65-F5344CB8AC3E}">
        <p14:creationId xmlns:p14="http://schemas.microsoft.com/office/powerpoint/2010/main" val="35645770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ljon tekstiä -vaale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BEEDF5A-4E53-4FC3-E133-CC3A38F6E2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
        <p:nvSpPr>
          <p:cNvPr id="2" name="Päivämäärän paikkamerkki 1">
            <a:extLst>
              <a:ext uri="{FF2B5EF4-FFF2-40B4-BE49-F238E27FC236}">
                <a16:creationId xmlns:a16="http://schemas.microsoft.com/office/drawing/2014/main" id="{E6ABD526-DBE1-6E7A-4406-6365EFDBC95E}"/>
              </a:ext>
            </a:extLst>
          </p:cNvPr>
          <p:cNvSpPr>
            <a:spLocks noGrp="1"/>
          </p:cNvSpPr>
          <p:nvPr>
            <p:ph type="dt" sz="half" idx="12"/>
          </p:nvPr>
        </p:nvSpPr>
        <p:spPr/>
        <p:txBody>
          <a:bodyPr/>
          <a:lstStyle/>
          <a:p>
            <a:r>
              <a:rPr lang="fi-FI"/>
              <a:t>13.03.2025</a:t>
            </a:r>
          </a:p>
        </p:txBody>
      </p:sp>
      <p:sp>
        <p:nvSpPr>
          <p:cNvPr id="3" name="Alatunnisteen paikkamerkki 2">
            <a:extLst>
              <a:ext uri="{FF2B5EF4-FFF2-40B4-BE49-F238E27FC236}">
                <a16:creationId xmlns:a16="http://schemas.microsoft.com/office/drawing/2014/main" id="{D9044C13-C720-7078-A825-8E0C92EEE398}"/>
              </a:ext>
            </a:extLst>
          </p:cNvPr>
          <p:cNvSpPr>
            <a:spLocks noGrp="1"/>
          </p:cNvSpPr>
          <p:nvPr>
            <p:ph type="ftr" sz="quarter" idx="13"/>
          </p:nvPr>
        </p:nvSpPr>
        <p:spPr/>
        <p:txBody>
          <a:bodyPr/>
          <a:lstStyle/>
          <a:p>
            <a:r>
              <a:rPr lang="fi-FI"/>
              <a:t>SPR/Rasismiin puuttuminen 2025</a:t>
            </a:r>
          </a:p>
        </p:txBody>
      </p:sp>
      <p:sp>
        <p:nvSpPr>
          <p:cNvPr id="4" name="Dian numeron paikkamerkki 3">
            <a:extLst>
              <a:ext uri="{FF2B5EF4-FFF2-40B4-BE49-F238E27FC236}">
                <a16:creationId xmlns:a16="http://schemas.microsoft.com/office/drawing/2014/main" id="{6DAC049C-3156-5B63-029F-3907F738ABE3}"/>
              </a:ext>
            </a:extLst>
          </p:cNvPr>
          <p:cNvSpPr>
            <a:spLocks noGrp="1"/>
          </p:cNvSpPr>
          <p:nvPr>
            <p:ph type="sldNum" sz="quarter" idx="14"/>
          </p:nvPr>
        </p:nvSpPr>
        <p:spPr/>
        <p:txBody>
          <a:bodyPr/>
          <a:lstStyle/>
          <a:p>
            <a:fld id="{FE5B6939-2160-4D54-A0A9-177BFACD315D}" type="slidenum">
              <a:rPr lang="fi-FI" smtClean="0"/>
              <a:pPr/>
              <a:t>‹#›</a:t>
            </a:fld>
            <a:endParaRPr lang="fi-FI"/>
          </a:p>
        </p:txBody>
      </p:sp>
      <p:sp>
        <p:nvSpPr>
          <p:cNvPr id="8" name="Otsikko 6">
            <a:extLst>
              <a:ext uri="{FF2B5EF4-FFF2-40B4-BE49-F238E27FC236}">
                <a16:creationId xmlns:a16="http://schemas.microsoft.com/office/drawing/2014/main" id="{197A498C-EDCB-FE3D-EDEB-DDC1BF6E1E82}"/>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a:t>Otsikko</a:t>
            </a:r>
          </a:p>
        </p:txBody>
      </p:sp>
      <p:sp>
        <p:nvSpPr>
          <p:cNvPr id="7" name="Tekstin paikkamerkki 18">
            <a:extLst>
              <a:ext uri="{FF2B5EF4-FFF2-40B4-BE49-F238E27FC236}">
                <a16:creationId xmlns:a16="http://schemas.microsoft.com/office/drawing/2014/main" id="{5BC7F0C6-623C-809D-E3CC-A2B9E7A83743}"/>
              </a:ext>
            </a:extLst>
          </p:cNvPr>
          <p:cNvSpPr>
            <a:spLocks noGrp="1"/>
          </p:cNvSpPr>
          <p:nvPr>
            <p:ph type="body" sz="quarter" idx="11"/>
          </p:nvPr>
        </p:nvSpPr>
        <p:spPr>
          <a:xfrm>
            <a:off x="853512" y="2055730"/>
            <a:ext cx="10484978" cy="4124407"/>
          </a:xfrm>
          <a:prstGeom prst="rect">
            <a:avLst/>
          </a:prstGeom>
        </p:spPr>
        <p:txBody>
          <a:bodyPr numCol="2" spcCol="360000">
            <a:noAutofit/>
          </a:bodyPr>
          <a:lstStyle>
            <a:lvl1pPr marL="180000" indent="-180000">
              <a:lnSpc>
                <a:spcPct val="100000"/>
              </a:lnSpc>
              <a:buClr>
                <a:schemeClr val="tx2"/>
              </a:buClr>
              <a:buFont typeface="Arial" panose="020B0604020202020204" pitchFamily="34" charset="0"/>
              <a:buChar char="•"/>
              <a:defRPr sz="1600">
                <a:solidFill>
                  <a:schemeClr val="tx1"/>
                </a:solidFill>
              </a:defRPr>
            </a:lvl1pPr>
            <a:lvl2pPr marL="742950" indent="-285750">
              <a:lnSpc>
                <a:spcPct val="100000"/>
              </a:lnSpc>
              <a:buClr>
                <a:schemeClr val="tx2"/>
              </a:buClr>
              <a:buFont typeface="Calibri" panose="020F0502020204030204" pitchFamily="34" charset="0"/>
              <a:buChar char="→"/>
              <a:defRPr sz="1600">
                <a:solidFill>
                  <a:schemeClr val="tx1"/>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a:p>
            <a:pPr lvl="1"/>
            <a:r>
              <a:rPr lang="fi-FI"/>
              <a:t>toinen taso</a:t>
            </a:r>
          </a:p>
        </p:txBody>
      </p:sp>
      <p:pic>
        <p:nvPicPr>
          <p:cNvPr id="6" name="Kuva 5">
            <a:extLst>
              <a:ext uri="{FF2B5EF4-FFF2-40B4-BE49-F238E27FC236}">
                <a16:creationId xmlns:a16="http://schemas.microsoft.com/office/drawing/2014/main" id="{A0A68746-2409-E286-2C57-0E3C662CE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Tree>
    <p:extLst>
      <p:ext uri="{BB962C8B-B14F-4D97-AF65-F5344CB8AC3E}">
        <p14:creationId xmlns:p14="http://schemas.microsoft.com/office/powerpoint/2010/main" val="360272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ljon tekstiä -tumma">
    <p:bg>
      <p:bgRef idx="1001">
        <a:schemeClr val="bg2"/>
      </p:bgRef>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4FCEF34-72D0-EFD5-CEE7-5241C5462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
        <p:nvSpPr>
          <p:cNvPr id="4" name="Päivämäärän paikkamerkki 3">
            <a:extLst>
              <a:ext uri="{FF2B5EF4-FFF2-40B4-BE49-F238E27FC236}">
                <a16:creationId xmlns:a16="http://schemas.microsoft.com/office/drawing/2014/main" id="{87312851-7D86-D367-E377-1653E75FC0A6}"/>
              </a:ext>
            </a:extLst>
          </p:cNvPr>
          <p:cNvSpPr>
            <a:spLocks noGrp="1"/>
          </p:cNvSpPr>
          <p:nvPr>
            <p:ph type="dt" sz="half" idx="12"/>
          </p:nvPr>
        </p:nvSpPr>
        <p:spPr/>
        <p:txBody>
          <a:bodyPr/>
          <a:lstStyle/>
          <a:p>
            <a:r>
              <a:rPr lang="fi-FI"/>
              <a:t>13.03.2025</a:t>
            </a:r>
          </a:p>
        </p:txBody>
      </p:sp>
      <p:sp>
        <p:nvSpPr>
          <p:cNvPr id="5" name="Alatunnisteen paikkamerkki 4">
            <a:extLst>
              <a:ext uri="{FF2B5EF4-FFF2-40B4-BE49-F238E27FC236}">
                <a16:creationId xmlns:a16="http://schemas.microsoft.com/office/drawing/2014/main" id="{200B3305-81C8-918F-6CAA-813649ECB25F}"/>
              </a:ext>
            </a:extLst>
          </p:cNvPr>
          <p:cNvSpPr>
            <a:spLocks noGrp="1"/>
          </p:cNvSpPr>
          <p:nvPr>
            <p:ph type="ftr" sz="quarter" idx="13"/>
          </p:nvPr>
        </p:nvSpPr>
        <p:spPr/>
        <p:txBody>
          <a:bodyPr/>
          <a:lstStyle/>
          <a:p>
            <a:r>
              <a:rPr lang="fi-FI"/>
              <a:t>SPR/Rasismiin puuttuminen 2025</a:t>
            </a:r>
          </a:p>
        </p:txBody>
      </p:sp>
      <p:sp>
        <p:nvSpPr>
          <p:cNvPr id="6" name="Dian numeron paikkamerkki 5">
            <a:extLst>
              <a:ext uri="{FF2B5EF4-FFF2-40B4-BE49-F238E27FC236}">
                <a16:creationId xmlns:a16="http://schemas.microsoft.com/office/drawing/2014/main" id="{27FA790A-0CE9-A460-616B-331EA98BDB86}"/>
              </a:ext>
            </a:extLst>
          </p:cNvPr>
          <p:cNvSpPr>
            <a:spLocks noGrp="1"/>
          </p:cNvSpPr>
          <p:nvPr>
            <p:ph type="sldNum" sz="quarter" idx="14"/>
          </p:nvPr>
        </p:nvSpPr>
        <p:spPr/>
        <p:txBody>
          <a:bodyPr/>
          <a:lstStyle/>
          <a:p>
            <a:fld id="{FE5B6939-2160-4D54-A0A9-177BFACD315D}" type="slidenum">
              <a:rPr lang="fi-FI" smtClean="0"/>
              <a:pPr/>
              <a:t>‹#›</a:t>
            </a:fld>
            <a:endParaRPr lang="fi-FI"/>
          </a:p>
        </p:txBody>
      </p:sp>
      <p:sp>
        <p:nvSpPr>
          <p:cNvPr id="8" name="Otsikko 6">
            <a:extLst>
              <a:ext uri="{FF2B5EF4-FFF2-40B4-BE49-F238E27FC236}">
                <a16:creationId xmlns:a16="http://schemas.microsoft.com/office/drawing/2014/main" id="{2DD28577-09CA-AB9B-14CC-D944B9D1B32E}"/>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a:t>Otsikko</a:t>
            </a:r>
          </a:p>
        </p:txBody>
      </p:sp>
      <p:sp>
        <p:nvSpPr>
          <p:cNvPr id="3" name="Tekstin paikkamerkki 18">
            <a:extLst>
              <a:ext uri="{FF2B5EF4-FFF2-40B4-BE49-F238E27FC236}">
                <a16:creationId xmlns:a16="http://schemas.microsoft.com/office/drawing/2014/main" id="{11647C00-7A9C-903C-017A-B83862FDEDDC}"/>
              </a:ext>
            </a:extLst>
          </p:cNvPr>
          <p:cNvSpPr>
            <a:spLocks noGrp="1"/>
          </p:cNvSpPr>
          <p:nvPr>
            <p:ph type="body" sz="quarter" idx="11"/>
          </p:nvPr>
        </p:nvSpPr>
        <p:spPr>
          <a:xfrm>
            <a:off x="853512" y="2055730"/>
            <a:ext cx="10484978" cy="4124407"/>
          </a:xfrm>
          <a:prstGeom prst="rect">
            <a:avLst/>
          </a:prstGeom>
        </p:spPr>
        <p:txBody>
          <a:bodyPr numCol="2" spcCol="360000">
            <a:noAutofit/>
          </a:bodyPr>
          <a:lstStyle>
            <a:lvl1pPr marL="180000" indent="-180000">
              <a:lnSpc>
                <a:spcPct val="100000"/>
              </a:lnSpc>
              <a:buClr>
                <a:schemeClr val="tx2"/>
              </a:buClr>
              <a:buFont typeface="Arial" panose="020B0604020202020204" pitchFamily="34" charset="0"/>
              <a:buChar char="•"/>
              <a:defRPr sz="1600">
                <a:solidFill>
                  <a:schemeClr val="tx1"/>
                </a:solidFill>
              </a:defRPr>
            </a:lvl1pPr>
            <a:lvl2pPr marL="742950" indent="-285750">
              <a:lnSpc>
                <a:spcPct val="100000"/>
              </a:lnSpc>
              <a:buClr>
                <a:schemeClr val="tx2"/>
              </a:buClr>
              <a:buFont typeface="Calibri" panose="020F0502020204030204" pitchFamily="34" charset="0"/>
              <a:buChar char="→"/>
              <a:defRPr sz="1600">
                <a:solidFill>
                  <a:schemeClr val="tx1"/>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a:p>
            <a:pPr lvl="1"/>
            <a:r>
              <a:rPr lang="fi-FI"/>
              <a:t>toinen taso</a:t>
            </a:r>
          </a:p>
        </p:txBody>
      </p:sp>
      <p:pic>
        <p:nvPicPr>
          <p:cNvPr id="7" name="Kuva 6">
            <a:extLst>
              <a:ext uri="{FF2B5EF4-FFF2-40B4-BE49-F238E27FC236}">
                <a16:creationId xmlns:a16="http://schemas.microsoft.com/office/drawing/2014/main" id="{5935FEC2-54B4-0226-D2C0-A5B7F739EF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027362" cy="1617275"/>
          </a:xfrm>
          <a:prstGeom prst="rect">
            <a:avLst/>
          </a:prstGeom>
        </p:spPr>
      </p:pic>
    </p:spTree>
    <p:extLst>
      <p:ext uri="{BB962C8B-B14F-4D97-AF65-F5344CB8AC3E}">
        <p14:creationId xmlns:p14="http://schemas.microsoft.com/office/powerpoint/2010/main" val="402226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ljon tekstiä -perus">
    <p:spTree>
      <p:nvGrpSpPr>
        <p:cNvPr id="1" name=""/>
        <p:cNvGrpSpPr/>
        <p:nvPr/>
      </p:nvGrpSpPr>
      <p:grpSpPr>
        <a:xfrm>
          <a:off x="0" y="0"/>
          <a:ext cx="0" cy="0"/>
          <a:chOff x="0" y="0"/>
          <a:chExt cx="0" cy="0"/>
        </a:xfrm>
      </p:grpSpPr>
      <p:sp>
        <p:nvSpPr>
          <p:cNvPr id="7" name="Suorakulmio: Yksi kulma pyöristetty 6">
            <a:extLst>
              <a:ext uri="{FF2B5EF4-FFF2-40B4-BE49-F238E27FC236}">
                <a16:creationId xmlns:a16="http://schemas.microsoft.com/office/drawing/2014/main" id="{99FE3966-9398-EAEC-C4B4-A3E7DA6A16D4}"/>
              </a:ext>
            </a:extLst>
          </p:cNvPr>
          <p:cNvSpPr/>
          <p:nvPr/>
        </p:nvSpPr>
        <p:spPr>
          <a:xfrm flipV="1">
            <a:off x="0" y="-1"/>
            <a:ext cx="12027362" cy="1580069"/>
          </a:xfrm>
          <a:prstGeom prst="round1Rect">
            <a:avLst>
              <a:gd name="adj" fmla="val 5883"/>
            </a:avLst>
          </a:prstGeom>
          <a:solidFill>
            <a:schemeClr val="bg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03A6F163-0F2C-8664-17C2-43785F7C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3" name="Päivämäärän paikkamerkki 2">
            <a:extLst>
              <a:ext uri="{FF2B5EF4-FFF2-40B4-BE49-F238E27FC236}">
                <a16:creationId xmlns:a16="http://schemas.microsoft.com/office/drawing/2014/main" id="{5FF0FAA1-1B72-BEAB-5E2B-A9B7FB84BE04}"/>
              </a:ext>
            </a:extLst>
          </p:cNvPr>
          <p:cNvSpPr>
            <a:spLocks noGrp="1"/>
          </p:cNvSpPr>
          <p:nvPr>
            <p:ph type="dt" sz="half" idx="12"/>
          </p:nvPr>
        </p:nvSpPr>
        <p:spPr/>
        <p:txBody>
          <a:bodyPr/>
          <a:lstStyle/>
          <a:p>
            <a:r>
              <a:rPr lang="fi-FI"/>
              <a:t>13.03.2025</a:t>
            </a:r>
          </a:p>
        </p:txBody>
      </p:sp>
      <p:sp>
        <p:nvSpPr>
          <p:cNvPr id="4" name="Alatunnisteen paikkamerkki 3">
            <a:extLst>
              <a:ext uri="{FF2B5EF4-FFF2-40B4-BE49-F238E27FC236}">
                <a16:creationId xmlns:a16="http://schemas.microsoft.com/office/drawing/2014/main" id="{402BA183-41BE-7688-A070-1F1016908B04}"/>
              </a:ext>
            </a:extLst>
          </p:cNvPr>
          <p:cNvSpPr>
            <a:spLocks noGrp="1"/>
          </p:cNvSpPr>
          <p:nvPr>
            <p:ph type="ftr" sz="quarter" idx="13"/>
          </p:nvPr>
        </p:nvSpPr>
        <p:spPr/>
        <p:txBody>
          <a:bodyPr/>
          <a:lstStyle/>
          <a:p>
            <a:r>
              <a:rPr lang="fi-FI"/>
              <a:t>SPR/Rasismiin puuttuminen 2025</a:t>
            </a:r>
          </a:p>
        </p:txBody>
      </p:sp>
      <p:sp>
        <p:nvSpPr>
          <p:cNvPr id="5" name="Dian numeron paikkamerkki 4">
            <a:extLst>
              <a:ext uri="{FF2B5EF4-FFF2-40B4-BE49-F238E27FC236}">
                <a16:creationId xmlns:a16="http://schemas.microsoft.com/office/drawing/2014/main" id="{EBCEB7CB-B285-9251-A314-CAEF3BB4B8D4}"/>
              </a:ext>
            </a:extLst>
          </p:cNvPr>
          <p:cNvSpPr>
            <a:spLocks noGrp="1"/>
          </p:cNvSpPr>
          <p:nvPr>
            <p:ph type="sldNum" sz="quarter" idx="14"/>
          </p:nvPr>
        </p:nvSpPr>
        <p:spPr/>
        <p:txBody>
          <a:bodyPr/>
          <a:lstStyle/>
          <a:p>
            <a:fld id="{FE5B6939-2160-4D54-A0A9-177BFACD315D}" type="slidenum">
              <a:rPr lang="fi-FI" smtClean="0"/>
              <a:pPr/>
              <a:t>‹#›</a:t>
            </a:fld>
            <a:endParaRPr lang="fi-FI"/>
          </a:p>
        </p:txBody>
      </p:sp>
      <p:sp>
        <p:nvSpPr>
          <p:cNvPr id="8" name="Otsikko 6">
            <a:extLst>
              <a:ext uri="{FF2B5EF4-FFF2-40B4-BE49-F238E27FC236}">
                <a16:creationId xmlns:a16="http://schemas.microsoft.com/office/drawing/2014/main" id="{AC4DCDF8-93B3-AEE0-D132-5AF1CDD24CB5}"/>
              </a:ext>
            </a:extLst>
          </p:cNvPr>
          <p:cNvSpPr>
            <a:spLocks noGrp="1"/>
          </p:cNvSpPr>
          <p:nvPr>
            <p:ph type="title" hasCustomPrompt="1"/>
          </p:nvPr>
        </p:nvSpPr>
        <p:spPr>
          <a:xfrm>
            <a:off x="853511" y="677863"/>
            <a:ext cx="10484978" cy="842180"/>
          </a:xfrm>
          <a:prstGeom prst="rect">
            <a:avLst/>
          </a:prstGeom>
        </p:spPr>
        <p:txBody>
          <a:bodyPr anchor="ctr"/>
          <a:lstStyle>
            <a:lvl1pPr>
              <a:lnSpc>
                <a:spcPts val="3500"/>
              </a:lnSpc>
              <a:defRPr sz="3600" b="1">
                <a:solidFill>
                  <a:schemeClr val="tx2"/>
                </a:solidFill>
                <a:latin typeface="Calibri Light" panose="020F0302020204030204" pitchFamily="34" charset="0"/>
                <a:cs typeface="Calibri Light" panose="020F0302020204030204" pitchFamily="34" charset="0"/>
              </a:defRPr>
            </a:lvl1pPr>
          </a:lstStyle>
          <a:p>
            <a:r>
              <a:rPr lang="fi-FI"/>
              <a:t>Otsikko</a:t>
            </a:r>
          </a:p>
        </p:txBody>
      </p:sp>
      <p:sp>
        <p:nvSpPr>
          <p:cNvPr id="6" name="Tekstin paikkamerkki 18">
            <a:extLst>
              <a:ext uri="{FF2B5EF4-FFF2-40B4-BE49-F238E27FC236}">
                <a16:creationId xmlns:a16="http://schemas.microsoft.com/office/drawing/2014/main" id="{0293CADC-7F03-8AE1-8F3E-44BF10FBEF26}"/>
              </a:ext>
            </a:extLst>
          </p:cNvPr>
          <p:cNvSpPr>
            <a:spLocks noGrp="1"/>
          </p:cNvSpPr>
          <p:nvPr>
            <p:ph type="body" sz="quarter" idx="11"/>
          </p:nvPr>
        </p:nvSpPr>
        <p:spPr>
          <a:xfrm>
            <a:off x="853512" y="2055730"/>
            <a:ext cx="10484978" cy="4124407"/>
          </a:xfrm>
          <a:prstGeom prst="rect">
            <a:avLst/>
          </a:prstGeom>
        </p:spPr>
        <p:txBody>
          <a:bodyPr numCol="2" spcCol="360000">
            <a:noAutofit/>
          </a:bodyPr>
          <a:lstStyle>
            <a:lvl1pPr marL="180000" indent="-180000">
              <a:lnSpc>
                <a:spcPct val="100000"/>
              </a:lnSpc>
              <a:buClr>
                <a:schemeClr val="tx2"/>
              </a:buClr>
              <a:buFont typeface="Arial" panose="020B0604020202020204" pitchFamily="34" charset="0"/>
              <a:buChar char="•"/>
              <a:defRPr sz="1600">
                <a:solidFill>
                  <a:schemeClr val="tx1"/>
                </a:solidFill>
              </a:defRPr>
            </a:lvl1pPr>
            <a:lvl2pPr marL="742950" indent="-285750">
              <a:lnSpc>
                <a:spcPct val="100000"/>
              </a:lnSpc>
              <a:buClr>
                <a:schemeClr val="tx2"/>
              </a:buClr>
              <a:buFont typeface="Calibri" panose="020F0502020204030204" pitchFamily="34" charset="0"/>
              <a:buChar char="→"/>
              <a:defRPr sz="1600">
                <a:solidFill>
                  <a:schemeClr val="tx1"/>
                </a:solidFill>
              </a:defRPr>
            </a:lvl2pPr>
            <a:lvl3pPr marL="914400" indent="0">
              <a:lnSpc>
                <a:spcPct val="100000"/>
              </a:lnSpc>
              <a:buNone/>
              <a:defRPr sz="1600">
                <a:solidFill>
                  <a:schemeClr val="tx2"/>
                </a:solidFill>
              </a:defRPr>
            </a:lvl3pPr>
            <a:lvl4pPr marL="1371600" indent="0">
              <a:lnSpc>
                <a:spcPct val="100000"/>
              </a:lnSpc>
              <a:buNone/>
              <a:defRPr sz="1600">
                <a:solidFill>
                  <a:schemeClr val="tx2"/>
                </a:solidFill>
              </a:defRPr>
            </a:lvl4pPr>
            <a:lvl5pPr marL="1828800" indent="0">
              <a:lnSpc>
                <a:spcPct val="100000"/>
              </a:lnSpc>
              <a:buNone/>
              <a:defRPr sz="1600">
                <a:solidFill>
                  <a:schemeClr val="tx2"/>
                </a:solidFill>
              </a:defRPr>
            </a:lvl5pPr>
          </a:lstStyle>
          <a:p>
            <a:pPr lvl="0"/>
            <a:r>
              <a:rPr lang="fi-FI"/>
              <a:t>Muokkaa tekstin perustyylejä napsauttamalla</a:t>
            </a:r>
          </a:p>
          <a:p>
            <a:pPr lvl="1"/>
            <a:r>
              <a:rPr lang="fi-FI"/>
              <a:t>toinen taso</a:t>
            </a:r>
          </a:p>
        </p:txBody>
      </p:sp>
      <p:pic>
        <p:nvPicPr>
          <p:cNvPr id="9" name="Kuva 8">
            <a:extLst>
              <a:ext uri="{FF2B5EF4-FFF2-40B4-BE49-F238E27FC236}">
                <a16:creationId xmlns:a16="http://schemas.microsoft.com/office/drawing/2014/main" id="{EACFFF11-E67A-717E-6D34-B1978084BB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3585346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theme" Target="../theme/theme2.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05484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2AC47E29-5A56-8C39-7310-E228B77446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5" name="Päivämäärän paikkamerkki 4">
            <a:extLst>
              <a:ext uri="{FF2B5EF4-FFF2-40B4-BE49-F238E27FC236}">
                <a16:creationId xmlns:a16="http://schemas.microsoft.com/office/drawing/2014/main" id="{B1AE59BB-EC8B-9EB2-4D50-887ECADA8CAF}"/>
              </a:ext>
            </a:extLst>
          </p:cNvPr>
          <p:cNvSpPr>
            <a:spLocks noGrp="1"/>
          </p:cNvSpPr>
          <p:nvPr>
            <p:ph type="dt" sz="half" idx="2"/>
          </p:nvPr>
        </p:nvSpPr>
        <p:spPr>
          <a:xfrm>
            <a:off x="8707384" y="6378645"/>
            <a:ext cx="2743200" cy="365125"/>
          </a:xfrm>
          <a:prstGeom prst="rect">
            <a:avLst/>
          </a:prstGeom>
        </p:spPr>
        <p:txBody>
          <a:bodyPr vert="horz" lIns="91440" tIns="45720" rIns="91440" bIns="45720" rtlCol="0" anchor="ctr"/>
          <a:lstStyle>
            <a:lvl1pPr algn="r">
              <a:defRPr sz="1050">
                <a:solidFill>
                  <a:schemeClr val="tx2"/>
                </a:solidFill>
              </a:defRPr>
            </a:lvl1pPr>
          </a:lstStyle>
          <a:p>
            <a:r>
              <a:rPr lang="fi-FI"/>
              <a:t>13.03.2025</a:t>
            </a:r>
          </a:p>
        </p:txBody>
      </p:sp>
      <p:sp>
        <p:nvSpPr>
          <p:cNvPr id="6" name="Alatunnisteen paikkamerkki 5">
            <a:extLst>
              <a:ext uri="{FF2B5EF4-FFF2-40B4-BE49-F238E27FC236}">
                <a16:creationId xmlns:a16="http://schemas.microsoft.com/office/drawing/2014/main" id="{13317B12-EE50-F01F-5501-188B59CFBC3A}"/>
              </a:ext>
            </a:extLst>
          </p:cNvPr>
          <p:cNvSpPr>
            <a:spLocks noGrp="1"/>
          </p:cNvSpPr>
          <p:nvPr>
            <p:ph type="ftr" sz="quarter" idx="3"/>
          </p:nvPr>
        </p:nvSpPr>
        <p:spPr>
          <a:xfrm>
            <a:off x="7864734" y="152145"/>
            <a:ext cx="4114800" cy="365125"/>
          </a:xfrm>
          <a:prstGeom prst="rect">
            <a:avLst/>
          </a:prstGeom>
        </p:spPr>
        <p:txBody>
          <a:bodyPr vert="horz" lIns="91440" tIns="45720" rIns="91440" bIns="45720" rtlCol="0" anchor="ctr"/>
          <a:lstStyle>
            <a:lvl1pPr algn="r">
              <a:defRPr sz="1050">
                <a:solidFill>
                  <a:schemeClr val="tx2"/>
                </a:solidFill>
              </a:defRPr>
            </a:lvl1pPr>
          </a:lstStyle>
          <a:p>
            <a:r>
              <a:rPr lang="fi-FI"/>
              <a:t>SPR/Rasismiin puuttuminen 2025</a:t>
            </a:r>
          </a:p>
        </p:txBody>
      </p:sp>
      <p:sp>
        <p:nvSpPr>
          <p:cNvPr id="8" name="Dian numeron paikkamerkki 7">
            <a:extLst>
              <a:ext uri="{FF2B5EF4-FFF2-40B4-BE49-F238E27FC236}">
                <a16:creationId xmlns:a16="http://schemas.microsoft.com/office/drawing/2014/main" id="{07AC94C7-0B20-95D3-A2EE-0F11B633E8B1}"/>
              </a:ext>
            </a:extLst>
          </p:cNvPr>
          <p:cNvSpPr>
            <a:spLocks noGrp="1"/>
          </p:cNvSpPr>
          <p:nvPr>
            <p:ph type="sldNum" sz="quarter" idx="4"/>
          </p:nvPr>
        </p:nvSpPr>
        <p:spPr>
          <a:xfrm>
            <a:off x="11573504" y="6378645"/>
            <a:ext cx="406029" cy="365125"/>
          </a:xfrm>
          <a:prstGeom prst="rect">
            <a:avLst/>
          </a:prstGeom>
        </p:spPr>
        <p:txBody>
          <a:bodyPr vert="horz" lIns="91440" tIns="45720" rIns="91440" bIns="45720" rtlCol="0" anchor="ctr"/>
          <a:lstStyle>
            <a:lvl1pPr algn="r">
              <a:defRPr sz="1050">
                <a:solidFill>
                  <a:schemeClr val="tx2"/>
                </a:solidFill>
              </a:defRPr>
            </a:lvl1pPr>
          </a:lstStyle>
          <a:p>
            <a:fld id="{FE5B6939-2160-4D54-A0A9-177BFACD315D}" type="slidenum">
              <a:rPr lang="fi-FI" smtClean="0"/>
              <a:pPr/>
              <a:t>‹#›</a:t>
            </a:fld>
            <a:endParaRPr lang="fi-FI"/>
          </a:p>
        </p:txBody>
      </p:sp>
    </p:spTree>
    <p:extLst>
      <p:ext uri="{BB962C8B-B14F-4D97-AF65-F5344CB8AC3E}">
        <p14:creationId xmlns:p14="http://schemas.microsoft.com/office/powerpoint/2010/main" val="1378676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6" r:id="rId17"/>
    <p:sldLayoutId id="2147483727" r:id="rId18"/>
    <p:sldLayoutId id="2147483728" r:id="rId19"/>
    <p:sldLayoutId id="2147483729" r:id="rId2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3.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23.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23.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23.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23.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23.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23.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Layout" Target="../slideLayouts/slideLayout23.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23.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slideLayout" Target="../slideLayouts/slideLayout23.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slideLayout" Target="../slideLayouts/slideLayout23.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www.esomar.org/" TargetMode="External"/><Relationship Id="rId2" Type="http://schemas.openxmlformats.org/officeDocument/2006/relationships/hyperlink" Target="http://www.esomar.org/uploads/public/knowledge-and-standards/codes-and-guidelines/ICCESOMAR_Code_English_.pdf"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3.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C6BC95CB-1C07-F72D-E89D-2ABCC44B1171}"/>
              </a:ext>
            </a:extLst>
          </p:cNvPr>
          <p:cNvSpPr>
            <a:spLocks noGrp="1"/>
          </p:cNvSpPr>
          <p:nvPr>
            <p:ph type="title"/>
          </p:nvPr>
        </p:nvSpPr>
        <p:spPr/>
        <p:txBody>
          <a:bodyPr/>
          <a:lstStyle/>
          <a:p>
            <a:r>
              <a:rPr lang="fi-FI" sz="6000"/>
              <a:t>Kyselytutkimus rasismiin puuttumisesta</a:t>
            </a:r>
            <a:br>
              <a:rPr lang="fi-FI" sz="6000"/>
            </a:br>
            <a:r>
              <a:rPr lang="fi-FI" sz="6000"/>
              <a:t>2025</a:t>
            </a:r>
            <a:endParaRPr lang="fi-FI"/>
          </a:p>
        </p:txBody>
      </p:sp>
      <p:sp>
        <p:nvSpPr>
          <p:cNvPr id="7" name="Tekstin paikkamerkki 6">
            <a:extLst>
              <a:ext uri="{FF2B5EF4-FFF2-40B4-BE49-F238E27FC236}">
                <a16:creationId xmlns:a16="http://schemas.microsoft.com/office/drawing/2014/main" id="{FA4BD415-3064-FF66-C313-447F22823826}"/>
              </a:ext>
            </a:extLst>
          </p:cNvPr>
          <p:cNvSpPr>
            <a:spLocks noGrp="1"/>
          </p:cNvSpPr>
          <p:nvPr>
            <p:ph type="body" sz="quarter" idx="12"/>
          </p:nvPr>
        </p:nvSpPr>
        <p:spPr>
          <a:prstGeom prst="rect">
            <a:avLst/>
          </a:prstGeom>
        </p:spPr>
        <p:txBody>
          <a:bodyPr/>
          <a:lstStyle/>
          <a:p>
            <a:pPr marL="0" indent="0">
              <a:lnSpc>
                <a:spcPts val="1600"/>
              </a:lnSpc>
              <a:buNone/>
            </a:pPr>
            <a:r>
              <a:rPr lang="fi-FI" sz="2400" b="1">
                <a:solidFill>
                  <a:schemeClr val="tx2"/>
                </a:solidFill>
              </a:rPr>
              <a:t>TUTKIMUSRAPORTTI</a:t>
            </a:r>
          </a:p>
          <a:p>
            <a:pPr marL="0" indent="0">
              <a:lnSpc>
                <a:spcPts val="1600"/>
              </a:lnSpc>
              <a:buNone/>
            </a:pPr>
            <a:r>
              <a:rPr lang="fi-FI" sz="2400" b="1">
                <a:solidFill>
                  <a:schemeClr val="tx2"/>
                </a:solidFill>
              </a:rPr>
              <a:t>Suomen Punainen Risti </a:t>
            </a:r>
          </a:p>
        </p:txBody>
      </p:sp>
      <p:sp>
        <p:nvSpPr>
          <p:cNvPr id="8" name="Tekstin paikkamerkki 7">
            <a:extLst>
              <a:ext uri="{FF2B5EF4-FFF2-40B4-BE49-F238E27FC236}">
                <a16:creationId xmlns:a16="http://schemas.microsoft.com/office/drawing/2014/main" id="{4EDF9040-32BA-D32B-BFCD-5679AE1CB23F}"/>
              </a:ext>
            </a:extLst>
          </p:cNvPr>
          <p:cNvSpPr>
            <a:spLocks noGrp="1"/>
          </p:cNvSpPr>
          <p:nvPr>
            <p:ph type="body" sz="quarter" idx="13"/>
          </p:nvPr>
        </p:nvSpPr>
        <p:spPr>
          <a:prstGeom prst="rect">
            <a:avLst/>
          </a:prstGeom>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2A6471"/>
                </a:solidFill>
                <a:effectLst/>
                <a:uLnTx/>
                <a:uFillTx/>
                <a:latin typeface="Calibri"/>
                <a:ea typeface="+mn-ea"/>
                <a:cs typeface="+mn-cs"/>
              </a:rPr>
              <a:t>Tuomo </a:t>
            </a:r>
            <a:r>
              <a:rPr kumimoji="0" lang="fi-FI" sz="1600" b="1" i="0" u="none" strike="noStrike" kern="1200" cap="none" spc="0" normalizeH="0" baseline="0" noProof="0" dirty="0" err="1">
                <a:ln>
                  <a:noFill/>
                </a:ln>
                <a:solidFill>
                  <a:srgbClr val="2A6471"/>
                </a:solidFill>
                <a:effectLst/>
                <a:uLnTx/>
                <a:uFillTx/>
                <a:latin typeface="Calibri"/>
                <a:ea typeface="+mn-ea"/>
                <a:cs typeface="+mn-cs"/>
              </a:rPr>
              <a:t>Tur</a:t>
            </a:r>
            <a:r>
              <a:rPr lang="fi-FI" b="1" dirty="0">
                <a:solidFill>
                  <a:srgbClr val="2A6471"/>
                </a:solidFill>
                <a:latin typeface="Calibri"/>
              </a:rPr>
              <a:t>ja</a:t>
            </a:r>
            <a:endParaRPr kumimoji="0" lang="fi-FI" sz="1600" b="0" i="0" u="none" strike="noStrike" kern="1200" cap="none" spc="0" normalizeH="0" baseline="0" noProof="0" dirty="0">
              <a:ln>
                <a:noFill/>
              </a:ln>
              <a:solidFill>
                <a:srgbClr val="2A6471"/>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600" b="0" i="0" u="none" strike="noStrike" kern="1200" cap="none" spc="0" normalizeH="0" baseline="0" noProof="0" dirty="0">
                <a:ln>
                  <a:noFill/>
                </a:ln>
                <a:solidFill>
                  <a:srgbClr val="2A6471"/>
                </a:solidFill>
                <a:effectLst/>
                <a:uLnTx/>
                <a:uFillTx/>
                <a:latin typeface="Calibri"/>
                <a:ea typeface="+mn-ea"/>
                <a:cs typeface="+mn-cs"/>
              </a:rPr>
              <a:t>Taloustutkimus Oy</a:t>
            </a:r>
          </a:p>
          <a:p>
            <a:pPr marL="0" marR="0" lvl="0" indent="0" algn="l" defTabSz="914400" rtl="0" eaLnBrk="1" fontAlgn="auto" latinLnBrk="0" hangingPunct="1">
              <a:lnSpc>
                <a:spcPct val="90000"/>
              </a:lnSpc>
              <a:spcBef>
                <a:spcPts val="0"/>
              </a:spcBef>
              <a:spcAft>
                <a:spcPts val="0"/>
              </a:spcAft>
              <a:buClrTx/>
              <a:buSzTx/>
              <a:buFontTx/>
              <a:buNone/>
              <a:tabLst/>
              <a:defRPr/>
            </a:pPr>
            <a:r>
              <a:rPr lang="fi-FI" dirty="0">
                <a:solidFill>
                  <a:srgbClr val="2A6471"/>
                </a:solidFill>
                <a:latin typeface="Calibri"/>
              </a:rPr>
              <a:t>13</a:t>
            </a:r>
            <a:r>
              <a:rPr kumimoji="0" lang="fi-FI" sz="1600" b="0" i="0" u="none" strike="noStrike" kern="1200" cap="none" spc="0" normalizeH="0" baseline="0" noProof="0" dirty="0">
                <a:ln>
                  <a:noFill/>
                </a:ln>
                <a:solidFill>
                  <a:srgbClr val="2A6471"/>
                </a:solidFill>
                <a:effectLst/>
                <a:uLnTx/>
                <a:uFillTx/>
                <a:latin typeface="Calibri"/>
                <a:ea typeface="+mn-ea"/>
                <a:cs typeface="+mn-cs"/>
              </a:rPr>
              <a:t>.03.202</a:t>
            </a:r>
            <a:r>
              <a:rPr lang="fi-FI" dirty="0">
                <a:solidFill>
                  <a:srgbClr val="2A6471"/>
                </a:solidFill>
                <a:latin typeface="Calibri"/>
              </a:rPr>
              <a:t>5</a:t>
            </a:r>
            <a:endParaRPr kumimoji="0" lang="fi-FI" sz="1600" b="0" i="0" u="none" strike="noStrike" kern="1200" cap="none" spc="0" normalizeH="0" baseline="0" noProof="0" dirty="0">
              <a:ln>
                <a:noFill/>
              </a:ln>
              <a:solidFill>
                <a:srgbClr val="2A6471"/>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fi-FI" sz="1600" b="0" i="0" u="none" strike="noStrike" kern="1200" cap="none" spc="0" normalizeH="0" baseline="0" noProof="0" dirty="0">
              <a:ln>
                <a:noFill/>
              </a:ln>
              <a:solidFill>
                <a:srgbClr val="2A6471"/>
              </a:solidFill>
              <a:effectLst/>
              <a:uLnTx/>
              <a:uFillTx/>
              <a:latin typeface="Calibri"/>
              <a:ea typeface="+mn-ea"/>
              <a:cs typeface="+mn-cs"/>
            </a:endParaRPr>
          </a:p>
          <a:p>
            <a:endParaRPr lang="fi-FI" dirty="0"/>
          </a:p>
        </p:txBody>
      </p:sp>
    </p:spTree>
    <p:extLst>
      <p:ext uri="{BB962C8B-B14F-4D97-AF65-F5344CB8AC3E}">
        <p14:creationId xmlns:p14="http://schemas.microsoft.com/office/powerpoint/2010/main" val="242455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56099-7820-3805-F959-5BAB30976D23}"/>
            </a:ext>
          </a:extLst>
        </p:cNvPr>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0D7305C8-EF69-DB73-998C-8ED1467CCBCE}"/>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7B599E40-2B55-EFD8-FCDD-9F3E6F04D6D8}"/>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30D93083-CAA9-7C0E-33E2-D51AF18B7EAE}"/>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022844E9-C25D-189C-448C-89D51D31943A}"/>
              </a:ext>
            </a:extLst>
          </p:cNvPr>
          <p:cNvSpPr>
            <a:spLocks noGrp="1"/>
          </p:cNvSpPr>
          <p:nvPr>
            <p:ph type="sldNum" sz="quarter" idx="14"/>
          </p:nvPr>
        </p:nvSpPr>
        <p:spPr/>
        <p:txBody>
          <a:bodyPr/>
          <a:lstStyle/>
          <a:p>
            <a:fld id="{FE5B6939-2160-4D54-A0A9-177BFACD315D}" type="slidenum">
              <a:rPr lang="fi-FI" smtClean="0"/>
              <a:pPr/>
              <a:t>10</a:t>
            </a:fld>
            <a:endParaRPr lang="fi-FI" dirty="0"/>
          </a:p>
        </p:txBody>
      </p:sp>
      <p:sp>
        <p:nvSpPr>
          <p:cNvPr id="7" name="Otsikko 6">
            <a:extLst>
              <a:ext uri="{FF2B5EF4-FFF2-40B4-BE49-F238E27FC236}">
                <a16:creationId xmlns:a16="http://schemas.microsoft.com/office/drawing/2014/main" id="{C8786535-09B7-6DE0-3C6E-4296CE7137A1}"/>
              </a:ext>
            </a:extLst>
          </p:cNvPr>
          <p:cNvSpPr>
            <a:spLocks noGrp="1"/>
          </p:cNvSpPr>
          <p:nvPr>
            <p:ph type="title"/>
          </p:nvPr>
        </p:nvSpPr>
        <p:spPr/>
        <p:txBody>
          <a:bodyPr/>
          <a:lstStyle/>
          <a:p>
            <a:r>
              <a:rPr lang="fi-FI" dirty="0"/>
              <a:t>Onko kokenut tai todistanut rasismia seuraavissa tilanteissa</a:t>
            </a:r>
            <a:br>
              <a:rPr lang="fi-FI" dirty="0"/>
            </a:br>
            <a:r>
              <a:rPr lang="fi-FI" sz="2400" dirty="0"/>
              <a:t>Julkisella paikalla kuten kaupassa, kadulla tai liikennevälineissä</a:t>
            </a:r>
          </a:p>
        </p:txBody>
      </p:sp>
      <p:sp>
        <p:nvSpPr>
          <p:cNvPr id="2" name="Title 1">
            <a:extLst>
              <a:ext uri="{FF2B5EF4-FFF2-40B4-BE49-F238E27FC236}">
                <a16:creationId xmlns:a16="http://schemas.microsoft.com/office/drawing/2014/main" id="{84163C5F-BDBB-7462-1B77-29202EE1D39B}"/>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n=kaikki vastaajat</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380732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815A5-F6DB-D9B4-18B1-54A2EFD86088}"/>
            </a:ext>
          </a:extLst>
        </p:cNvPr>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A4882624-EA2A-14C2-3F44-604CF513C977}"/>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7F354D5C-5905-B8BB-43A7-AF7E8CBAD5BC}"/>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2D05203D-0314-D838-D3AD-68316C7CF917}"/>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D1714EDC-4E59-7838-2D12-D7400AACF621}"/>
              </a:ext>
            </a:extLst>
          </p:cNvPr>
          <p:cNvSpPr>
            <a:spLocks noGrp="1"/>
          </p:cNvSpPr>
          <p:nvPr>
            <p:ph type="sldNum" sz="quarter" idx="14"/>
          </p:nvPr>
        </p:nvSpPr>
        <p:spPr/>
        <p:txBody>
          <a:bodyPr/>
          <a:lstStyle/>
          <a:p>
            <a:fld id="{FE5B6939-2160-4D54-A0A9-177BFACD315D}" type="slidenum">
              <a:rPr lang="fi-FI" smtClean="0"/>
              <a:pPr/>
              <a:t>11</a:t>
            </a:fld>
            <a:endParaRPr lang="fi-FI" dirty="0"/>
          </a:p>
        </p:txBody>
      </p:sp>
      <p:sp>
        <p:nvSpPr>
          <p:cNvPr id="7" name="Otsikko 6">
            <a:extLst>
              <a:ext uri="{FF2B5EF4-FFF2-40B4-BE49-F238E27FC236}">
                <a16:creationId xmlns:a16="http://schemas.microsoft.com/office/drawing/2014/main" id="{BD0E9D20-4B69-D8AD-1980-4DDEF99EAC1F}"/>
              </a:ext>
            </a:extLst>
          </p:cNvPr>
          <p:cNvSpPr>
            <a:spLocks noGrp="1"/>
          </p:cNvSpPr>
          <p:nvPr>
            <p:ph type="title"/>
          </p:nvPr>
        </p:nvSpPr>
        <p:spPr/>
        <p:txBody>
          <a:bodyPr/>
          <a:lstStyle/>
          <a:p>
            <a:r>
              <a:rPr lang="fi-FI" dirty="0"/>
              <a:t>Onko kokenut tai todistanut rasismia seuraavissa tilanteissa</a:t>
            </a:r>
            <a:br>
              <a:rPr lang="fi-FI" dirty="0"/>
            </a:br>
            <a:r>
              <a:rPr lang="fi-FI" sz="2400" dirty="0"/>
              <a:t>Rekrytoinnissa, asuntomarkkinoilla, palveluissa, muissa rakenteissa</a:t>
            </a:r>
          </a:p>
        </p:txBody>
      </p:sp>
      <p:sp>
        <p:nvSpPr>
          <p:cNvPr id="2" name="Title 1">
            <a:extLst>
              <a:ext uri="{FF2B5EF4-FFF2-40B4-BE49-F238E27FC236}">
                <a16:creationId xmlns:a16="http://schemas.microsoft.com/office/drawing/2014/main" id="{67307CD4-0C74-0D23-161F-F41D67676A3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n=kaikki vastaajat</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271030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33327-6A42-9FCF-F509-0DF4AA410842}"/>
            </a:ext>
          </a:extLst>
        </p:cNvPr>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2D25C80F-9AF2-B646-4ABA-761AB9B302BE}"/>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8EB3F0C6-70E6-841D-D738-1B5781F71F72}"/>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02C11F2C-4493-0EE7-F7A4-A1A12DAEBD8F}"/>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7C8F9817-B24A-0A00-3329-8179309F60CC}"/>
              </a:ext>
            </a:extLst>
          </p:cNvPr>
          <p:cNvSpPr>
            <a:spLocks noGrp="1"/>
          </p:cNvSpPr>
          <p:nvPr>
            <p:ph type="sldNum" sz="quarter" idx="14"/>
          </p:nvPr>
        </p:nvSpPr>
        <p:spPr/>
        <p:txBody>
          <a:bodyPr/>
          <a:lstStyle/>
          <a:p>
            <a:fld id="{FE5B6939-2160-4D54-A0A9-177BFACD315D}" type="slidenum">
              <a:rPr lang="fi-FI" smtClean="0"/>
              <a:pPr/>
              <a:t>12</a:t>
            </a:fld>
            <a:endParaRPr lang="fi-FI" dirty="0"/>
          </a:p>
        </p:txBody>
      </p:sp>
      <p:sp>
        <p:nvSpPr>
          <p:cNvPr id="7" name="Otsikko 6">
            <a:extLst>
              <a:ext uri="{FF2B5EF4-FFF2-40B4-BE49-F238E27FC236}">
                <a16:creationId xmlns:a16="http://schemas.microsoft.com/office/drawing/2014/main" id="{22A26FE3-0FF2-4647-BF68-F06FBC048670}"/>
              </a:ext>
            </a:extLst>
          </p:cNvPr>
          <p:cNvSpPr>
            <a:spLocks noGrp="1"/>
          </p:cNvSpPr>
          <p:nvPr>
            <p:ph type="title"/>
          </p:nvPr>
        </p:nvSpPr>
        <p:spPr/>
        <p:txBody>
          <a:bodyPr/>
          <a:lstStyle/>
          <a:p>
            <a:r>
              <a:rPr lang="fi-FI" dirty="0"/>
              <a:t>Onko kokenut tai todistanut rasismia seuraavissa tilanteissa</a:t>
            </a:r>
            <a:br>
              <a:rPr lang="fi-FI" dirty="0"/>
            </a:br>
            <a:r>
              <a:rPr lang="fi-FI" sz="2400" dirty="0"/>
              <a:t>Verkossa, mediassa, somessa</a:t>
            </a:r>
          </a:p>
        </p:txBody>
      </p:sp>
      <p:sp>
        <p:nvSpPr>
          <p:cNvPr id="2" name="Title 1">
            <a:extLst>
              <a:ext uri="{FF2B5EF4-FFF2-40B4-BE49-F238E27FC236}">
                <a16:creationId xmlns:a16="http://schemas.microsoft.com/office/drawing/2014/main" id="{2B50F1E9-0A6F-8521-317A-343B906B821A}"/>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n=kaikki vastaajat</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230752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13</a:t>
            </a:fld>
            <a:endParaRPr lang="fi-FI" dirty="0"/>
          </a:p>
        </p:txBody>
      </p:sp>
      <p:sp>
        <p:nvSpPr>
          <p:cNvPr id="6" name="Otsikko 5">
            <a:extLst>
              <a:ext uri="{FF2B5EF4-FFF2-40B4-BE49-F238E27FC236}">
                <a16:creationId xmlns:a16="http://schemas.microsoft.com/office/drawing/2014/main" id="{F91639CD-D3E8-B128-FDC0-33A1C2682A89}"/>
              </a:ext>
            </a:extLst>
          </p:cNvPr>
          <p:cNvSpPr>
            <a:spLocks noGrp="1"/>
          </p:cNvSpPr>
          <p:nvPr>
            <p:ph type="title"/>
          </p:nvPr>
        </p:nvSpPr>
        <p:spPr/>
        <p:txBody>
          <a:bodyPr/>
          <a:lstStyle/>
          <a:p>
            <a:r>
              <a:rPr lang="fi-FI" dirty="0"/>
              <a:t>Onko kokenut tai todistanut rasismia seuraavissa tilanteissa</a:t>
            </a:r>
            <a:br>
              <a:rPr lang="fi-FI" dirty="0"/>
            </a:br>
            <a:r>
              <a:rPr lang="fi-FI" sz="2400" dirty="0"/>
              <a:t>Kyllä -vastaukset</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p>
        </p:txBody>
      </p:sp>
      <p:graphicFrame>
        <p:nvGraphicFramePr>
          <p:cNvPr id="9" name="Sisällön paikkamerkki 13">
            <a:extLst>
              <a:ext uri="{FF2B5EF4-FFF2-40B4-BE49-F238E27FC236}">
                <a16:creationId xmlns:a16="http://schemas.microsoft.com/office/drawing/2014/main" id="{8145977D-055A-0577-820D-28BD760AB044}"/>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0054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24B24-9B96-9BF9-2246-7CC02D0BC429}"/>
            </a:ext>
          </a:extLst>
        </p:cNvPr>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4A1C3D4A-4821-6C3F-00BE-A94399B54390}"/>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2800348-4A7A-2BE8-DE3D-E5D0B82B07F1}"/>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63C8301B-87D5-8EB8-0473-9B003CC460B9}"/>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C0FE22D1-CE25-A1D6-E59F-CE13E9422641}"/>
              </a:ext>
            </a:extLst>
          </p:cNvPr>
          <p:cNvSpPr>
            <a:spLocks noGrp="1"/>
          </p:cNvSpPr>
          <p:nvPr>
            <p:ph type="sldNum" sz="quarter" idx="14"/>
          </p:nvPr>
        </p:nvSpPr>
        <p:spPr/>
        <p:txBody>
          <a:bodyPr/>
          <a:lstStyle/>
          <a:p>
            <a:fld id="{FE5B6939-2160-4D54-A0A9-177BFACD315D}" type="slidenum">
              <a:rPr lang="fi-FI" smtClean="0"/>
              <a:pPr/>
              <a:t>14</a:t>
            </a:fld>
            <a:endParaRPr lang="fi-FI" dirty="0"/>
          </a:p>
        </p:txBody>
      </p:sp>
      <p:sp>
        <p:nvSpPr>
          <p:cNvPr id="7" name="Otsikko 6">
            <a:extLst>
              <a:ext uri="{FF2B5EF4-FFF2-40B4-BE49-F238E27FC236}">
                <a16:creationId xmlns:a16="http://schemas.microsoft.com/office/drawing/2014/main" id="{958764B9-7714-F517-24B1-790165A32E33}"/>
              </a:ext>
            </a:extLst>
          </p:cNvPr>
          <p:cNvSpPr>
            <a:spLocks noGrp="1"/>
          </p:cNvSpPr>
          <p:nvPr>
            <p:ph type="title"/>
          </p:nvPr>
        </p:nvSpPr>
        <p:spPr/>
        <p:txBody>
          <a:bodyPr/>
          <a:lstStyle/>
          <a:p>
            <a:r>
              <a:rPr lang="fi-FI" dirty="0"/>
              <a:t>Onko kokenut tai todistanut rasismia seuraavissa muodoissa</a:t>
            </a:r>
            <a:br>
              <a:rPr lang="fi-FI" dirty="0"/>
            </a:br>
            <a:r>
              <a:rPr lang="fi-FI" sz="2400" dirty="0"/>
              <a:t>Nimittely, kiusaaminen, eristäminen</a:t>
            </a:r>
          </a:p>
        </p:txBody>
      </p:sp>
      <p:sp>
        <p:nvSpPr>
          <p:cNvPr id="2" name="Title 1">
            <a:extLst>
              <a:ext uri="{FF2B5EF4-FFF2-40B4-BE49-F238E27FC236}">
                <a16:creationId xmlns:a16="http://schemas.microsoft.com/office/drawing/2014/main" id="{5E63F687-E561-27CD-0D02-F681F91324D7}"/>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n=kaikki vastaajat</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2551041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46C2F-F461-1454-E885-0C29CDF16D30}"/>
            </a:ext>
          </a:extLst>
        </p:cNvPr>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4AAC0EF2-F431-BE7D-C27B-CBAA9910489A}"/>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AF6BC2B9-D9AE-2780-9D5F-30B3C757F6FF}"/>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5605D724-E074-80C5-556A-7DD1AB5E7379}"/>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67EE9A4F-8532-4211-E920-F068423F6E2E}"/>
              </a:ext>
            </a:extLst>
          </p:cNvPr>
          <p:cNvSpPr>
            <a:spLocks noGrp="1"/>
          </p:cNvSpPr>
          <p:nvPr>
            <p:ph type="sldNum" sz="quarter" idx="14"/>
          </p:nvPr>
        </p:nvSpPr>
        <p:spPr/>
        <p:txBody>
          <a:bodyPr/>
          <a:lstStyle/>
          <a:p>
            <a:fld id="{FE5B6939-2160-4D54-A0A9-177BFACD315D}" type="slidenum">
              <a:rPr lang="fi-FI" smtClean="0"/>
              <a:pPr/>
              <a:t>15</a:t>
            </a:fld>
            <a:endParaRPr lang="fi-FI" dirty="0"/>
          </a:p>
        </p:txBody>
      </p:sp>
      <p:sp>
        <p:nvSpPr>
          <p:cNvPr id="7" name="Otsikko 6">
            <a:extLst>
              <a:ext uri="{FF2B5EF4-FFF2-40B4-BE49-F238E27FC236}">
                <a16:creationId xmlns:a16="http://schemas.microsoft.com/office/drawing/2014/main" id="{19F17571-1D5B-4AB3-FC49-C3448AA46667}"/>
              </a:ext>
            </a:extLst>
          </p:cNvPr>
          <p:cNvSpPr>
            <a:spLocks noGrp="1"/>
          </p:cNvSpPr>
          <p:nvPr>
            <p:ph type="title"/>
          </p:nvPr>
        </p:nvSpPr>
        <p:spPr/>
        <p:txBody>
          <a:bodyPr/>
          <a:lstStyle/>
          <a:p>
            <a:r>
              <a:rPr lang="fi-FI" dirty="0"/>
              <a:t>Onko kokenut tai todistanut rasismia seuraavissa muodoissa</a:t>
            </a:r>
            <a:br>
              <a:rPr lang="fi-FI" dirty="0"/>
            </a:br>
            <a:r>
              <a:rPr lang="fi-FI" sz="2400" dirty="0"/>
              <a:t>Rasistiset kommentit, vitsit</a:t>
            </a:r>
          </a:p>
        </p:txBody>
      </p:sp>
      <p:sp>
        <p:nvSpPr>
          <p:cNvPr id="2" name="Title 1">
            <a:extLst>
              <a:ext uri="{FF2B5EF4-FFF2-40B4-BE49-F238E27FC236}">
                <a16:creationId xmlns:a16="http://schemas.microsoft.com/office/drawing/2014/main" id="{541D1A4F-BC00-6F37-3271-47860367D75E}"/>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n=kaikki vastaajat</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2947019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82C26-3543-7D83-6353-26517F774F35}"/>
            </a:ext>
          </a:extLst>
        </p:cNvPr>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D5AC191F-0287-311C-8A14-42A094556E02}"/>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D6AECDF2-0B77-589C-6631-6A76298E007D}"/>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6564B52D-CC8D-BD12-3749-68801195F7E6}"/>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3C89444D-5949-AEA3-E3EB-4864EFAC9ED2}"/>
              </a:ext>
            </a:extLst>
          </p:cNvPr>
          <p:cNvSpPr>
            <a:spLocks noGrp="1"/>
          </p:cNvSpPr>
          <p:nvPr>
            <p:ph type="sldNum" sz="quarter" idx="14"/>
          </p:nvPr>
        </p:nvSpPr>
        <p:spPr/>
        <p:txBody>
          <a:bodyPr/>
          <a:lstStyle/>
          <a:p>
            <a:fld id="{FE5B6939-2160-4D54-A0A9-177BFACD315D}" type="slidenum">
              <a:rPr lang="fi-FI" smtClean="0"/>
              <a:pPr/>
              <a:t>16</a:t>
            </a:fld>
            <a:endParaRPr lang="fi-FI" dirty="0"/>
          </a:p>
        </p:txBody>
      </p:sp>
      <p:sp>
        <p:nvSpPr>
          <p:cNvPr id="7" name="Otsikko 6">
            <a:extLst>
              <a:ext uri="{FF2B5EF4-FFF2-40B4-BE49-F238E27FC236}">
                <a16:creationId xmlns:a16="http://schemas.microsoft.com/office/drawing/2014/main" id="{2B888F44-03C6-8951-1699-ABEEE15B09FA}"/>
              </a:ext>
            </a:extLst>
          </p:cNvPr>
          <p:cNvSpPr>
            <a:spLocks noGrp="1"/>
          </p:cNvSpPr>
          <p:nvPr>
            <p:ph type="title"/>
          </p:nvPr>
        </p:nvSpPr>
        <p:spPr/>
        <p:txBody>
          <a:bodyPr/>
          <a:lstStyle/>
          <a:p>
            <a:r>
              <a:rPr lang="fi-FI" dirty="0"/>
              <a:t>Onko kokenut tai todistanut rasismia seuraavissa muodoissa</a:t>
            </a:r>
            <a:br>
              <a:rPr lang="fi-FI" dirty="0"/>
            </a:br>
            <a:r>
              <a:rPr lang="fi-FI" sz="2400" dirty="0"/>
              <a:t>Eriarvoinen kohtelu</a:t>
            </a:r>
          </a:p>
        </p:txBody>
      </p:sp>
      <p:sp>
        <p:nvSpPr>
          <p:cNvPr id="2" name="Title 1">
            <a:extLst>
              <a:ext uri="{FF2B5EF4-FFF2-40B4-BE49-F238E27FC236}">
                <a16:creationId xmlns:a16="http://schemas.microsoft.com/office/drawing/2014/main" id="{30C402C0-FD28-42E5-9C4D-4018F1462211}"/>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n=kaikki vastaajat</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201719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D34EB-2D18-4E0B-DC17-6567DC0D5049}"/>
            </a:ext>
          </a:extLst>
        </p:cNvPr>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0370F65D-65CA-9090-E978-00853866DA20}"/>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D0266848-3173-7F81-BA01-3EDFE06168D2}"/>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553EB7E7-A9BC-7E6F-8B50-57EC0B16E9DF}"/>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D3D37893-B235-0A36-1728-04C59BA80B1F}"/>
              </a:ext>
            </a:extLst>
          </p:cNvPr>
          <p:cNvSpPr>
            <a:spLocks noGrp="1"/>
          </p:cNvSpPr>
          <p:nvPr>
            <p:ph type="sldNum" sz="quarter" idx="14"/>
          </p:nvPr>
        </p:nvSpPr>
        <p:spPr/>
        <p:txBody>
          <a:bodyPr/>
          <a:lstStyle/>
          <a:p>
            <a:fld id="{FE5B6939-2160-4D54-A0A9-177BFACD315D}" type="slidenum">
              <a:rPr lang="fi-FI" smtClean="0"/>
              <a:pPr/>
              <a:t>17</a:t>
            </a:fld>
            <a:endParaRPr lang="fi-FI" dirty="0"/>
          </a:p>
        </p:txBody>
      </p:sp>
      <p:sp>
        <p:nvSpPr>
          <p:cNvPr id="7" name="Otsikko 6">
            <a:extLst>
              <a:ext uri="{FF2B5EF4-FFF2-40B4-BE49-F238E27FC236}">
                <a16:creationId xmlns:a16="http://schemas.microsoft.com/office/drawing/2014/main" id="{3A924E39-F68B-D86B-24A2-5217FE07DAF7}"/>
              </a:ext>
            </a:extLst>
          </p:cNvPr>
          <p:cNvSpPr>
            <a:spLocks noGrp="1"/>
          </p:cNvSpPr>
          <p:nvPr>
            <p:ph type="title"/>
          </p:nvPr>
        </p:nvSpPr>
        <p:spPr/>
        <p:txBody>
          <a:bodyPr/>
          <a:lstStyle/>
          <a:p>
            <a:r>
              <a:rPr lang="fi-FI" dirty="0"/>
              <a:t>Onko kokenut tai todistanut rasismia seuraavissa muodoissa</a:t>
            </a:r>
            <a:br>
              <a:rPr lang="fi-FI" dirty="0"/>
            </a:br>
            <a:r>
              <a:rPr lang="fi-FI" sz="2400" dirty="0"/>
              <a:t>Rasistinen väkivalta, pahoinpitely</a:t>
            </a:r>
          </a:p>
        </p:txBody>
      </p:sp>
      <p:sp>
        <p:nvSpPr>
          <p:cNvPr id="2" name="Title 1">
            <a:extLst>
              <a:ext uri="{FF2B5EF4-FFF2-40B4-BE49-F238E27FC236}">
                <a16:creationId xmlns:a16="http://schemas.microsoft.com/office/drawing/2014/main" id="{68D813A1-28DD-7A07-09EC-35B053046771}"/>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n=kaikki vastaajat</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1056511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80CD1-F43F-0BAC-EDD3-3EF63FECA869}"/>
            </a:ext>
          </a:extLst>
        </p:cNvPr>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138FC16B-A5AD-3FB0-08A9-E3B7DE86FBCC}"/>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073614F3-4701-7A87-E7DC-8239D2E98EE9}"/>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3D54514F-7027-BDF6-63EB-7C611AD29D54}"/>
              </a:ext>
            </a:extLst>
          </p:cNvPr>
          <p:cNvSpPr>
            <a:spLocks noGrp="1"/>
          </p:cNvSpPr>
          <p:nvPr>
            <p:ph type="sldNum" sz="quarter" idx="14"/>
          </p:nvPr>
        </p:nvSpPr>
        <p:spPr/>
        <p:txBody>
          <a:bodyPr/>
          <a:lstStyle/>
          <a:p>
            <a:fld id="{FE5B6939-2160-4D54-A0A9-177BFACD315D}" type="slidenum">
              <a:rPr lang="fi-FI" smtClean="0"/>
              <a:pPr/>
              <a:t>18</a:t>
            </a:fld>
            <a:endParaRPr lang="fi-FI" dirty="0"/>
          </a:p>
        </p:txBody>
      </p:sp>
      <p:sp>
        <p:nvSpPr>
          <p:cNvPr id="6" name="Otsikko 5">
            <a:extLst>
              <a:ext uri="{FF2B5EF4-FFF2-40B4-BE49-F238E27FC236}">
                <a16:creationId xmlns:a16="http://schemas.microsoft.com/office/drawing/2014/main" id="{95A89682-A53F-10B0-524B-8C73C1515E66}"/>
              </a:ext>
            </a:extLst>
          </p:cNvPr>
          <p:cNvSpPr>
            <a:spLocks noGrp="1"/>
          </p:cNvSpPr>
          <p:nvPr>
            <p:ph type="title"/>
          </p:nvPr>
        </p:nvSpPr>
        <p:spPr/>
        <p:txBody>
          <a:bodyPr/>
          <a:lstStyle/>
          <a:p>
            <a:r>
              <a:rPr lang="fi-FI" dirty="0"/>
              <a:t>Onko kokenut tai todistanut rasismia seuraavissa muodoissa</a:t>
            </a:r>
            <a:br>
              <a:rPr lang="fi-FI" dirty="0"/>
            </a:br>
            <a:r>
              <a:rPr lang="fi-FI" sz="2400" dirty="0"/>
              <a:t>Kyllä -vastaukset</a:t>
            </a:r>
          </a:p>
        </p:txBody>
      </p:sp>
      <p:sp>
        <p:nvSpPr>
          <p:cNvPr id="2" name="Title 1">
            <a:extLst>
              <a:ext uri="{FF2B5EF4-FFF2-40B4-BE49-F238E27FC236}">
                <a16:creationId xmlns:a16="http://schemas.microsoft.com/office/drawing/2014/main" id="{9FDF1B1B-2364-4D1F-9866-574D79C1AF2F}"/>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Kaikki vastaajat, n=1112</a:t>
            </a:r>
            <a:endParaRPr lang="fi-FI" sz="1200" b="0" dirty="0">
              <a:solidFill>
                <a:srgbClr val="262626"/>
              </a:solidFill>
              <a:latin typeface="Calibri" panose="020F0502020204030204" pitchFamily="34" charset="0"/>
            </a:endParaRPr>
          </a:p>
        </p:txBody>
      </p:sp>
      <p:graphicFrame>
        <p:nvGraphicFramePr>
          <p:cNvPr id="9" name="Sisällön paikkamerkki 13">
            <a:extLst>
              <a:ext uri="{FF2B5EF4-FFF2-40B4-BE49-F238E27FC236}">
                <a16:creationId xmlns:a16="http://schemas.microsoft.com/office/drawing/2014/main" id="{048423A4-733A-839D-A7AF-0713F43EB2C3}"/>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87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8242B-0E49-0F08-5B9C-31BC782C2F1F}"/>
            </a:ext>
          </a:extLst>
        </p:cNvPr>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CBD1D9FC-AA49-1A91-5E30-4D0820D9516D}"/>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79E38BB0-5697-4232-2289-2E404089D794}"/>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D825D7DC-B15B-F7FF-5FB4-1497A6A7A2EE}"/>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D8D3E6E0-0B42-0F5B-67EF-0B17D5DB0BA4}"/>
              </a:ext>
            </a:extLst>
          </p:cNvPr>
          <p:cNvSpPr>
            <a:spLocks noGrp="1"/>
          </p:cNvSpPr>
          <p:nvPr>
            <p:ph type="sldNum" sz="quarter" idx="14"/>
          </p:nvPr>
        </p:nvSpPr>
        <p:spPr/>
        <p:txBody>
          <a:bodyPr/>
          <a:lstStyle/>
          <a:p>
            <a:fld id="{FE5B6939-2160-4D54-A0A9-177BFACD315D}" type="slidenum">
              <a:rPr lang="fi-FI" smtClean="0"/>
              <a:pPr/>
              <a:t>19</a:t>
            </a:fld>
            <a:endParaRPr lang="fi-FI" dirty="0"/>
          </a:p>
        </p:txBody>
      </p:sp>
      <p:sp>
        <p:nvSpPr>
          <p:cNvPr id="7" name="Otsikko 6">
            <a:extLst>
              <a:ext uri="{FF2B5EF4-FFF2-40B4-BE49-F238E27FC236}">
                <a16:creationId xmlns:a16="http://schemas.microsoft.com/office/drawing/2014/main" id="{2D14D19E-2B3E-65F2-64B0-8F2B0BEDB1B9}"/>
              </a:ext>
            </a:extLst>
          </p:cNvPr>
          <p:cNvSpPr>
            <a:spLocks noGrp="1"/>
          </p:cNvSpPr>
          <p:nvPr>
            <p:ph type="title"/>
          </p:nvPr>
        </p:nvSpPr>
        <p:spPr/>
        <p:txBody>
          <a:bodyPr/>
          <a:lstStyle/>
          <a:p>
            <a:r>
              <a:rPr lang="fi-FI" dirty="0"/>
              <a:t>Oletko kokenut tai todistanut rasismia</a:t>
            </a:r>
          </a:p>
        </p:txBody>
      </p:sp>
      <p:sp>
        <p:nvSpPr>
          <p:cNvPr id="2" name="Title 1">
            <a:extLst>
              <a:ext uri="{FF2B5EF4-FFF2-40B4-BE49-F238E27FC236}">
                <a16:creationId xmlns:a16="http://schemas.microsoft.com/office/drawing/2014/main" id="{AA70D97F-1EC5-73CD-17DB-3C596FBB6345}"/>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a:solidFill>
                  <a:srgbClr val="262626"/>
                </a:solidFill>
                <a:latin typeface="Calibri" panose="020F0502020204030204" pitchFamily="34" charset="0"/>
              </a:rPr>
              <a:t>n=kaikki vastaajat</a:t>
            </a:r>
            <a:endParaRPr lang="fi-FI" sz="1200" b="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208274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2"/>
          </p:nvPr>
        </p:nvSpPr>
        <p:spPr/>
        <p:txBody>
          <a:bodyPr/>
          <a:lstStyle/>
          <a:p>
            <a:r>
              <a:rPr lang="fi-FI"/>
              <a:t>13.03.2025</a:t>
            </a:r>
          </a:p>
        </p:txBody>
      </p:sp>
      <p:sp>
        <p:nvSpPr>
          <p:cNvPr id="4" name="Alatunnisteen paikkamerkki 3"/>
          <p:cNvSpPr>
            <a:spLocks noGrp="1"/>
          </p:cNvSpPr>
          <p:nvPr>
            <p:ph type="ftr" sz="quarter" idx="13"/>
          </p:nvPr>
        </p:nvSpPr>
        <p:spPr/>
        <p:txBody>
          <a:bodyPr/>
          <a:lstStyle/>
          <a:p>
            <a:r>
              <a:rPr lang="fi-FI"/>
              <a:t>SPR/Rasismiin puuttuminen 2025</a:t>
            </a:r>
          </a:p>
        </p:txBody>
      </p:sp>
      <p:sp>
        <p:nvSpPr>
          <p:cNvPr id="5" name="Dian numeron paikkamerkki 4"/>
          <p:cNvSpPr>
            <a:spLocks noGrp="1"/>
          </p:cNvSpPr>
          <p:nvPr>
            <p:ph type="sldNum" sz="quarter" idx="14"/>
          </p:nvPr>
        </p:nvSpPr>
        <p:spPr/>
        <p:txBody>
          <a:bodyPr/>
          <a:lstStyle/>
          <a:p>
            <a:fld id="{45530FF3-944E-453D-AD86-280F662E2B3A}" type="slidenum">
              <a:rPr lang="fi-FI" smtClean="0"/>
              <a:t>2</a:t>
            </a:fld>
            <a:endParaRPr lang="fi-FI"/>
          </a:p>
        </p:txBody>
      </p:sp>
      <p:sp>
        <p:nvSpPr>
          <p:cNvPr id="2" name="Otsikko 1">
            <a:extLst>
              <a:ext uri="{FF2B5EF4-FFF2-40B4-BE49-F238E27FC236}">
                <a16:creationId xmlns:a16="http://schemas.microsoft.com/office/drawing/2014/main" id="{39A5B18C-495F-0989-9A90-613906DA530C}"/>
              </a:ext>
            </a:extLst>
          </p:cNvPr>
          <p:cNvSpPr>
            <a:spLocks noGrp="1"/>
          </p:cNvSpPr>
          <p:nvPr>
            <p:ph type="title"/>
          </p:nvPr>
        </p:nvSpPr>
        <p:spPr/>
        <p:txBody>
          <a:bodyPr/>
          <a:lstStyle/>
          <a:p>
            <a:r>
              <a:rPr lang="fi-FI" i="0"/>
              <a:t>Miten tutkimus tehtiin</a:t>
            </a:r>
            <a:endParaRPr lang="fi-FI"/>
          </a:p>
        </p:txBody>
      </p:sp>
    </p:spTree>
    <p:extLst>
      <p:ext uri="{BB962C8B-B14F-4D97-AF65-F5344CB8AC3E}">
        <p14:creationId xmlns:p14="http://schemas.microsoft.com/office/powerpoint/2010/main" val="2543711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975F3-3651-3403-45B5-E9786E119E05}"/>
            </a:ext>
          </a:extLst>
        </p:cNvPr>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7862D1E2-A66E-5A56-7700-F39D0E63AB38}"/>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9B2AF60A-E956-E033-2EAD-48A625A48319}"/>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C170A657-6AED-ADB6-76D5-62D321EDF37E}"/>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66196D37-10D9-FE0F-FAD7-AD5D5727BE46}"/>
              </a:ext>
            </a:extLst>
          </p:cNvPr>
          <p:cNvSpPr>
            <a:spLocks noGrp="1"/>
          </p:cNvSpPr>
          <p:nvPr>
            <p:ph type="sldNum" sz="quarter" idx="14"/>
          </p:nvPr>
        </p:nvSpPr>
        <p:spPr/>
        <p:txBody>
          <a:bodyPr/>
          <a:lstStyle/>
          <a:p>
            <a:fld id="{FE5B6939-2160-4D54-A0A9-177BFACD315D}" type="slidenum">
              <a:rPr lang="fi-FI" smtClean="0"/>
              <a:pPr/>
              <a:t>20</a:t>
            </a:fld>
            <a:endParaRPr lang="fi-FI" dirty="0"/>
          </a:p>
        </p:txBody>
      </p:sp>
      <p:sp>
        <p:nvSpPr>
          <p:cNvPr id="7" name="Otsikko 6">
            <a:extLst>
              <a:ext uri="{FF2B5EF4-FFF2-40B4-BE49-F238E27FC236}">
                <a16:creationId xmlns:a16="http://schemas.microsoft.com/office/drawing/2014/main" id="{344021A5-281A-8147-03FE-AFB742EA62DA}"/>
              </a:ext>
            </a:extLst>
          </p:cNvPr>
          <p:cNvSpPr>
            <a:spLocks noGrp="1"/>
          </p:cNvSpPr>
          <p:nvPr>
            <p:ph type="title"/>
          </p:nvPr>
        </p:nvSpPr>
        <p:spPr/>
        <p:txBody>
          <a:bodyPr/>
          <a:lstStyle/>
          <a:p>
            <a:r>
              <a:rPr lang="fi-FI" dirty="0"/>
              <a:t>Keneen kohdistuvaa rasismia on kokenut</a:t>
            </a:r>
          </a:p>
        </p:txBody>
      </p:sp>
      <p:sp>
        <p:nvSpPr>
          <p:cNvPr id="2" name="Title 1">
            <a:extLst>
              <a:ext uri="{FF2B5EF4-FFF2-40B4-BE49-F238E27FC236}">
                <a16:creationId xmlns:a16="http://schemas.microsoft.com/office/drawing/2014/main" id="{88DB8ACA-1071-838B-9383-C33561710D6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n=kokenut tai todistanut rasismia</a:t>
            </a:r>
          </a:p>
        </p:txBody>
      </p:sp>
    </p:spTree>
    <p:extLst>
      <p:ext uri="{BB962C8B-B14F-4D97-AF65-F5344CB8AC3E}">
        <p14:creationId xmlns:p14="http://schemas.microsoft.com/office/powerpoint/2010/main" val="225578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AF74A-8FE5-7994-9B7C-86F6629B5EA1}"/>
            </a:ext>
          </a:extLst>
        </p:cNvPr>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A1B0273C-1690-3235-4E99-F6B67C2130B3}"/>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B211E92E-984A-051B-4697-4C2C35D962C7}"/>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173F0797-E2F9-9377-1D7A-8620585CA8FE}"/>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A7AE520C-9882-AAC9-A4CA-B8FFEE2F1D92}"/>
              </a:ext>
            </a:extLst>
          </p:cNvPr>
          <p:cNvSpPr>
            <a:spLocks noGrp="1"/>
          </p:cNvSpPr>
          <p:nvPr>
            <p:ph type="sldNum" sz="quarter" idx="14"/>
          </p:nvPr>
        </p:nvSpPr>
        <p:spPr/>
        <p:txBody>
          <a:bodyPr/>
          <a:lstStyle/>
          <a:p>
            <a:fld id="{FE5B6939-2160-4D54-A0A9-177BFACD315D}" type="slidenum">
              <a:rPr lang="fi-FI" smtClean="0"/>
              <a:pPr/>
              <a:t>21</a:t>
            </a:fld>
            <a:endParaRPr lang="fi-FI" dirty="0"/>
          </a:p>
        </p:txBody>
      </p:sp>
      <p:sp>
        <p:nvSpPr>
          <p:cNvPr id="7" name="Otsikko 6">
            <a:extLst>
              <a:ext uri="{FF2B5EF4-FFF2-40B4-BE49-F238E27FC236}">
                <a16:creationId xmlns:a16="http://schemas.microsoft.com/office/drawing/2014/main" id="{507E23B8-7F69-B2D1-35EA-F431F73786CE}"/>
              </a:ext>
            </a:extLst>
          </p:cNvPr>
          <p:cNvSpPr>
            <a:spLocks noGrp="1"/>
          </p:cNvSpPr>
          <p:nvPr>
            <p:ph type="title"/>
          </p:nvPr>
        </p:nvSpPr>
        <p:spPr/>
        <p:txBody>
          <a:bodyPr/>
          <a:lstStyle/>
          <a:p>
            <a:r>
              <a:rPr lang="fi-FI" dirty="0"/>
              <a:t>Onko puuttunut jonkun toisen kokemaan rasismiin</a:t>
            </a:r>
          </a:p>
        </p:txBody>
      </p:sp>
      <p:sp>
        <p:nvSpPr>
          <p:cNvPr id="2" name="Title 1">
            <a:extLst>
              <a:ext uri="{FF2B5EF4-FFF2-40B4-BE49-F238E27FC236}">
                <a16:creationId xmlns:a16="http://schemas.microsoft.com/office/drawing/2014/main" id="{9D60626B-D8EF-91F9-15B9-23CC5F3CB976}"/>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n=kokenut tai todistanut muihin kohdistuvaa rasismia</a:t>
            </a:r>
          </a:p>
        </p:txBody>
      </p:sp>
    </p:spTree>
    <p:extLst>
      <p:ext uri="{BB962C8B-B14F-4D97-AF65-F5344CB8AC3E}">
        <p14:creationId xmlns:p14="http://schemas.microsoft.com/office/powerpoint/2010/main" val="3113339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BA1C1-6C22-A96C-F506-F13D497611F7}"/>
            </a:ext>
          </a:extLst>
        </p:cNvPr>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692FC331-F3C5-0FA3-9EC0-89CB77B4C187}"/>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0CAF24A2-0900-DD8E-F877-16C1AB93DAAB}"/>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2B89CEFA-A595-19D4-1583-3A704FDBF8C2}"/>
              </a:ext>
            </a:extLst>
          </p:cNvPr>
          <p:cNvSpPr>
            <a:spLocks noGrp="1"/>
          </p:cNvSpPr>
          <p:nvPr>
            <p:ph type="sldNum" sz="quarter" idx="14"/>
          </p:nvPr>
        </p:nvSpPr>
        <p:spPr/>
        <p:txBody>
          <a:bodyPr/>
          <a:lstStyle/>
          <a:p>
            <a:fld id="{FE5B6939-2160-4D54-A0A9-177BFACD315D}" type="slidenum">
              <a:rPr lang="fi-FI" smtClean="0"/>
              <a:pPr/>
              <a:t>22</a:t>
            </a:fld>
            <a:endParaRPr lang="fi-FI" dirty="0"/>
          </a:p>
        </p:txBody>
      </p:sp>
      <p:sp>
        <p:nvSpPr>
          <p:cNvPr id="6" name="Otsikko 5">
            <a:extLst>
              <a:ext uri="{FF2B5EF4-FFF2-40B4-BE49-F238E27FC236}">
                <a16:creationId xmlns:a16="http://schemas.microsoft.com/office/drawing/2014/main" id="{6B3B62C9-AC5A-737A-B6E6-65D7CC4BE150}"/>
              </a:ext>
            </a:extLst>
          </p:cNvPr>
          <p:cNvSpPr>
            <a:spLocks noGrp="1"/>
          </p:cNvSpPr>
          <p:nvPr>
            <p:ph type="title"/>
          </p:nvPr>
        </p:nvSpPr>
        <p:spPr/>
        <p:txBody>
          <a:bodyPr/>
          <a:lstStyle/>
          <a:p>
            <a:r>
              <a:rPr lang="fi-FI" dirty="0"/>
              <a:t>Onko puuttunut jonkun toisen kokemaan rasismiin</a:t>
            </a:r>
            <a:br>
              <a:rPr lang="fi-FI" dirty="0"/>
            </a:br>
            <a:r>
              <a:rPr lang="fi-FI" sz="2400" dirty="0"/>
              <a:t>Kyllä -vastaukset</a:t>
            </a:r>
          </a:p>
        </p:txBody>
      </p:sp>
      <p:sp>
        <p:nvSpPr>
          <p:cNvPr id="2" name="Title 1">
            <a:extLst>
              <a:ext uri="{FF2B5EF4-FFF2-40B4-BE49-F238E27FC236}">
                <a16:creationId xmlns:a16="http://schemas.microsoft.com/office/drawing/2014/main" id="{121577DC-1A22-3B7F-B1B4-84201BEA651C}"/>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n=kokenut tai todistanut muihin kohdistuvaa rasismia</a:t>
            </a:r>
          </a:p>
        </p:txBody>
      </p:sp>
      <p:graphicFrame>
        <p:nvGraphicFramePr>
          <p:cNvPr id="9" name="Sisällön paikkamerkki 13">
            <a:extLst>
              <a:ext uri="{FF2B5EF4-FFF2-40B4-BE49-F238E27FC236}">
                <a16:creationId xmlns:a16="http://schemas.microsoft.com/office/drawing/2014/main" id="{53D87BEF-3403-6002-3D62-47B2C53E35B0}"/>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527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2221C-471F-9C7A-B054-3928A4986EAA}"/>
            </a:ext>
          </a:extLst>
        </p:cNvPr>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61DDCBD0-D5C5-C50D-A9AB-210A6C7F81ED}"/>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51C46071-FAD2-7F4A-9F02-5A68EFEE86B8}"/>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08A4C9FC-F037-1F7E-75D1-864DE27D4B6E}"/>
              </a:ext>
            </a:extLst>
          </p:cNvPr>
          <p:cNvSpPr>
            <a:spLocks noGrp="1"/>
          </p:cNvSpPr>
          <p:nvPr>
            <p:ph type="sldNum" sz="quarter" idx="14"/>
          </p:nvPr>
        </p:nvSpPr>
        <p:spPr/>
        <p:txBody>
          <a:bodyPr/>
          <a:lstStyle/>
          <a:p>
            <a:fld id="{FE5B6939-2160-4D54-A0A9-177BFACD315D}" type="slidenum">
              <a:rPr lang="fi-FI" smtClean="0"/>
              <a:pPr/>
              <a:t>23</a:t>
            </a:fld>
            <a:endParaRPr lang="fi-FI" dirty="0"/>
          </a:p>
        </p:txBody>
      </p:sp>
      <p:sp>
        <p:nvSpPr>
          <p:cNvPr id="6" name="Otsikko 5">
            <a:extLst>
              <a:ext uri="{FF2B5EF4-FFF2-40B4-BE49-F238E27FC236}">
                <a16:creationId xmlns:a16="http://schemas.microsoft.com/office/drawing/2014/main" id="{961E24D0-5020-87DF-8A3E-888C8533F91F}"/>
              </a:ext>
            </a:extLst>
          </p:cNvPr>
          <p:cNvSpPr>
            <a:spLocks noGrp="1"/>
          </p:cNvSpPr>
          <p:nvPr>
            <p:ph type="title"/>
          </p:nvPr>
        </p:nvSpPr>
        <p:spPr/>
        <p:txBody>
          <a:bodyPr/>
          <a:lstStyle/>
          <a:p>
            <a:r>
              <a:rPr lang="fi-FI" dirty="0"/>
              <a:t>Miten on puuttunut rasismiin </a:t>
            </a:r>
          </a:p>
        </p:txBody>
      </p:sp>
      <p:sp>
        <p:nvSpPr>
          <p:cNvPr id="2" name="Title 1">
            <a:extLst>
              <a:ext uri="{FF2B5EF4-FFF2-40B4-BE49-F238E27FC236}">
                <a16:creationId xmlns:a16="http://schemas.microsoft.com/office/drawing/2014/main" id="{BF1C50B6-AB1D-58F6-E60D-3C0284C5A8D9}"/>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Puuttunut toisen kokemaan rasismiin, n=373</a:t>
            </a:r>
          </a:p>
        </p:txBody>
      </p:sp>
      <p:graphicFrame>
        <p:nvGraphicFramePr>
          <p:cNvPr id="9" name="Sisällön paikkamerkki 13">
            <a:extLst>
              <a:ext uri="{FF2B5EF4-FFF2-40B4-BE49-F238E27FC236}">
                <a16:creationId xmlns:a16="http://schemas.microsoft.com/office/drawing/2014/main" id="{B8CA2655-DF15-804D-9DD8-DB59ACEAABB3}"/>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9839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04BD9-C070-F525-281C-8527B1D94C7E}"/>
            </a:ext>
          </a:extLst>
        </p:cNvPr>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60118307-C25A-EE0C-A2F7-74237E547DB0}"/>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053517DD-A614-1AE3-8559-429D51B415AD}"/>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9DCB1281-5EDB-F6B7-5C73-94571C11EA93}"/>
              </a:ext>
            </a:extLst>
          </p:cNvPr>
          <p:cNvSpPr>
            <a:spLocks noGrp="1"/>
          </p:cNvSpPr>
          <p:nvPr>
            <p:ph type="sldNum" sz="quarter" idx="14"/>
          </p:nvPr>
        </p:nvSpPr>
        <p:spPr/>
        <p:txBody>
          <a:bodyPr/>
          <a:lstStyle/>
          <a:p>
            <a:fld id="{FE5B6939-2160-4D54-A0A9-177BFACD315D}" type="slidenum">
              <a:rPr lang="fi-FI" smtClean="0"/>
              <a:pPr/>
              <a:t>24</a:t>
            </a:fld>
            <a:endParaRPr lang="fi-FI" dirty="0"/>
          </a:p>
        </p:txBody>
      </p:sp>
      <p:sp>
        <p:nvSpPr>
          <p:cNvPr id="6" name="Otsikko 5">
            <a:extLst>
              <a:ext uri="{FF2B5EF4-FFF2-40B4-BE49-F238E27FC236}">
                <a16:creationId xmlns:a16="http://schemas.microsoft.com/office/drawing/2014/main" id="{81B0A25A-BEC6-934C-862A-313C62D770E3}"/>
              </a:ext>
            </a:extLst>
          </p:cNvPr>
          <p:cNvSpPr>
            <a:spLocks noGrp="1"/>
          </p:cNvSpPr>
          <p:nvPr>
            <p:ph type="title"/>
          </p:nvPr>
        </p:nvSpPr>
        <p:spPr/>
        <p:txBody>
          <a:bodyPr/>
          <a:lstStyle/>
          <a:p>
            <a:r>
              <a:rPr lang="fi-FI" dirty="0"/>
              <a:t>Miksi ei ole puuttunut rasismiin</a:t>
            </a:r>
          </a:p>
        </p:txBody>
      </p:sp>
      <p:sp>
        <p:nvSpPr>
          <p:cNvPr id="2" name="Title 1">
            <a:extLst>
              <a:ext uri="{FF2B5EF4-FFF2-40B4-BE49-F238E27FC236}">
                <a16:creationId xmlns:a16="http://schemas.microsoft.com/office/drawing/2014/main" id="{885ECEBC-66AA-12D2-782B-A8C2D3D28A5A}"/>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Ei ole puuttunut toisen kokemaan rasismiin, n=554</a:t>
            </a:r>
          </a:p>
        </p:txBody>
      </p:sp>
      <p:graphicFrame>
        <p:nvGraphicFramePr>
          <p:cNvPr id="9" name="Sisällön paikkamerkki 13">
            <a:extLst>
              <a:ext uri="{FF2B5EF4-FFF2-40B4-BE49-F238E27FC236}">
                <a16:creationId xmlns:a16="http://schemas.microsoft.com/office/drawing/2014/main" id="{3D6FAE01-F6E8-36A8-5B1D-9DCB7D3C6500}"/>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1034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5D750-AE49-08AA-0BEC-3164E7CA04EA}"/>
            </a:ext>
          </a:extLst>
        </p:cNvPr>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6B23E102-7837-AC1C-AD40-FB504FB46826}"/>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558F021B-D273-0B0B-9372-D52B887DC1C5}"/>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F2FAA3B8-A387-59AB-68E1-5B30E43FE766}"/>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574837E8-B4BF-47BD-3AF6-C4B1281109E4}"/>
              </a:ext>
            </a:extLst>
          </p:cNvPr>
          <p:cNvSpPr>
            <a:spLocks noGrp="1"/>
          </p:cNvSpPr>
          <p:nvPr>
            <p:ph type="sldNum" sz="quarter" idx="14"/>
          </p:nvPr>
        </p:nvSpPr>
        <p:spPr/>
        <p:txBody>
          <a:bodyPr/>
          <a:lstStyle/>
          <a:p>
            <a:fld id="{FE5B6939-2160-4D54-A0A9-177BFACD315D}" type="slidenum">
              <a:rPr lang="fi-FI" smtClean="0"/>
              <a:pPr/>
              <a:t>25</a:t>
            </a:fld>
            <a:endParaRPr lang="fi-FI" dirty="0"/>
          </a:p>
        </p:txBody>
      </p:sp>
      <p:sp>
        <p:nvSpPr>
          <p:cNvPr id="7" name="Otsikko 6">
            <a:extLst>
              <a:ext uri="{FF2B5EF4-FFF2-40B4-BE49-F238E27FC236}">
                <a16:creationId xmlns:a16="http://schemas.microsoft.com/office/drawing/2014/main" id="{511ADE45-A537-33CE-6CC5-32EBF6243608}"/>
              </a:ext>
            </a:extLst>
          </p:cNvPr>
          <p:cNvSpPr>
            <a:spLocks noGrp="1"/>
          </p:cNvSpPr>
          <p:nvPr>
            <p:ph type="title"/>
          </p:nvPr>
        </p:nvSpPr>
        <p:spPr/>
        <p:txBody>
          <a:bodyPr/>
          <a:lstStyle/>
          <a:p>
            <a:r>
              <a:rPr lang="fi-FI" dirty="0"/>
              <a:t>Jos kohtaa rasismia, kokeeko että osaa puuttua siihen</a:t>
            </a:r>
          </a:p>
        </p:txBody>
      </p:sp>
      <p:sp>
        <p:nvSpPr>
          <p:cNvPr id="2" name="Title 1">
            <a:extLst>
              <a:ext uri="{FF2B5EF4-FFF2-40B4-BE49-F238E27FC236}">
                <a16:creationId xmlns:a16="http://schemas.microsoft.com/office/drawing/2014/main" id="{DEA7EB2D-BC3F-E7C1-E364-873584A7CB0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p>
        </p:txBody>
      </p:sp>
    </p:spTree>
    <p:extLst>
      <p:ext uri="{BB962C8B-B14F-4D97-AF65-F5344CB8AC3E}">
        <p14:creationId xmlns:p14="http://schemas.microsoft.com/office/powerpoint/2010/main" val="1025960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080B4-D840-C770-7062-C1475A073F72}"/>
            </a:ext>
          </a:extLst>
        </p:cNvPr>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90221600-3CE2-2F78-9303-30D3B528A9DD}"/>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32C62AFD-2EDA-E2E1-6CCE-FD9EC6496398}"/>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516C163A-7BC6-5A0C-89CC-191C48C9CA38}"/>
              </a:ext>
            </a:extLst>
          </p:cNvPr>
          <p:cNvSpPr>
            <a:spLocks noGrp="1"/>
          </p:cNvSpPr>
          <p:nvPr>
            <p:ph type="sldNum" sz="quarter" idx="14"/>
          </p:nvPr>
        </p:nvSpPr>
        <p:spPr/>
        <p:txBody>
          <a:bodyPr/>
          <a:lstStyle/>
          <a:p>
            <a:fld id="{FE5B6939-2160-4D54-A0A9-177BFACD315D}" type="slidenum">
              <a:rPr lang="fi-FI" smtClean="0"/>
              <a:pPr/>
              <a:t>26</a:t>
            </a:fld>
            <a:endParaRPr lang="fi-FI" dirty="0"/>
          </a:p>
        </p:txBody>
      </p:sp>
      <p:sp>
        <p:nvSpPr>
          <p:cNvPr id="6" name="Otsikko 5">
            <a:extLst>
              <a:ext uri="{FF2B5EF4-FFF2-40B4-BE49-F238E27FC236}">
                <a16:creationId xmlns:a16="http://schemas.microsoft.com/office/drawing/2014/main" id="{180865BF-A7A1-F4C9-5069-10476A385645}"/>
              </a:ext>
            </a:extLst>
          </p:cNvPr>
          <p:cNvSpPr>
            <a:spLocks noGrp="1"/>
          </p:cNvSpPr>
          <p:nvPr>
            <p:ph type="title"/>
          </p:nvPr>
        </p:nvSpPr>
        <p:spPr/>
        <p:txBody>
          <a:bodyPr/>
          <a:lstStyle/>
          <a:p>
            <a:r>
              <a:rPr lang="fi-FI" dirty="0"/>
              <a:t>Jos kohtaa rasismia, kokeeko että osaa puuttua siihen</a:t>
            </a:r>
            <a:br>
              <a:rPr lang="fi-FI" dirty="0"/>
            </a:br>
            <a:r>
              <a:rPr lang="fi-FI" sz="2400" dirty="0"/>
              <a:t>Kyllä -vastaukset</a:t>
            </a:r>
            <a:endParaRPr lang="fi-FI" dirty="0"/>
          </a:p>
        </p:txBody>
      </p:sp>
      <p:sp>
        <p:nvSpPr>
          <p:cNvPr id="2" name="Title 1">
            <a:extLst>
              <a:ext uri="{FF2B5EF4-FFF2-40B4-BE49-F238E27FC236}">
                <a16:creationId xmlns:a16="http://schemas.microsoft.com/office/drawing/2014/main" id="{1575B341-4BC7-0036-01FF-A5C0CCB7C2F7}"/>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p>
        </p:txBody>
      </p:sp>
      <p:graphicFrame>
        <p:nvGraphicFramePr>
          <p:cNvPr id="9" name="Sisällön paikkamerkki 13">
            <a:extLst>
              <a:ext uri="{FF2B5EF4-FFF2-40B4-BE49-F238E27FC236}">
                <a16:creationId xmlns:a16="http://schemas.microsoft.com/office/drawing/2014/main" id="{482BFE21-1CC9-DB2F-806E-5D2E9C052D61}"/>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0124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EF9C3D12-C884-34BE-2C91-FFBD59D31C17}"/>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27</a:t>
            </a:fld>
            <a:endParaRPr lang="fi-FI" dirty="0"/>
          </a:p>
        </p:txBody>
      </p:sp>
      <p:sp>
        <p:nvSpPr>
          <p:cNvPr id="7" name="Otsikko">
            <a:extLst>
              <a:ext uri="{FF2B5EF4-FFF2-40B4-BE49-F238E27FC236}">
                <a16:creationId xmlns:a16="http://schemas.microsoft.com/office/drawing/2014/main" id="{38B69076-959A-1B29-8FFB-8F91C2604BD1}"/>
              </a:ext>
            </a:extLst>
          </p:cNvPr>
          <p:cNvSpPr>
            <a:spLocks noGrp="1"/>
          </p:cNvSpPr>
          <p:nvPr>
            <p:ph type="title"/>
          </p:nvPr>
        </p:nvSpPr>
        <p:spPr/>
        <p:txBody>
          <a:bodyPr/>
          <a:lstStyle/>
          <a:p>
            <a:r>
              <a:rPr lang="fi-FI" dirty="0"/>
              <a:t>Miten vakavana pitää sitä, että lapset ja nuoret kokevat rasismia Suomessa</a:t>
            </a:r>
          </a:p>
        </p:txBody>
      </p:sp>
      <p:sp>
        <p:nvSpPr>
          <p:cNvPr id="8" name="Selite">
            <a:extLst>
              <a:ext uri="{FF2B5EF4-FFF2-40B4-BE49-F238E27FC236}">
                <a16:creationId xmlns:a16="http://schemas.microsoft.com/office/drawing/2014/main" id="{517DBD0A-DD0A-92B2-65B5-23E6628F80E3}"/>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p>
        </p:txBody>
      </p:sp>
    </p:spTree>
    <p:extLst>
      <p:ext uri="{BB962C8B-B14F-4D97-AF65-F5344CB8AC3E}">
        <p14:creationId xmlns:p14="http://schemas.microsoft.com/office/powerpoint/2010/main" val="3069881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63590-C43B-733A-8D3A-8BDD4F1335D7}"/>
            </a:ext>
          </a:extLst>
        </p:cNvPr>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92964ECE-120B-AD9A-B3B9-9FABD281808F}"/>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AFDB0A16-6470-8A26-A733-583F5C740E42}"/>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AF06C875-FC9B-BB1B-6879-284F95933DE6}"/>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2913E806-8043-AEA1-EA0E-51EAB7CB5B6F}"/>
              </a:ext>
            </a:extLst>
          </p:cNvPr>
          <p:cNvSpPr>
            <a:spLocks noGrp="1"/>
          </p:cNvSpPr>
          <p:nvPr>
            <p:ph type="sldNum" sz="quarter" idx="14"/>
          </p:nvPr>
        </p:nvSpPr>
        <p:spPr/>
        <p:txBody>
          <a:bodyPr/>
          <a:lstStyle/>
          <a:p>
            <a:fld id="{FE5B6939-2160-4D54-A0A9-177BFACD315D}" type="slidenum">
              <a:rPr lang="fi-FI" smtClean="0"/>
              <a:pPr/>
              <a:t>28</a:t>
            </a:fld>
            <a:endParaRPr lang="fi-FI" dirty="0"/>
          </a:p>
        </p:txBody>
      </p:sp>
      <p:sp>
        <p:nvSpPr>
          <p:cNvPr id="7" name="Otsikko">
            <a:extLst>
              <a:ext uri="{FF2B5EF4-FFF2-40B4-BE49-F238E27FC236}">
                <a16:creationId xmlns:a16="http://schemas.microsoft.com/office/drawing/2014/main" id="{B5FF1A2F-CD5F-FBE3-ECC5-1128CA6AEB95}"/>
              </a:ext>
            </a:extLst>
          </p:cNvPr>
          <p:cNvSpPr>
            <a:spLocks noGrp="1"/>
          </p:cNvSpPr>
          <p:nvPr>
            <p:ph type="title"/>
          </p:nvPr>
        </p:nvSpPr>
        <p:spPr/>
        <p:txBody>
          <a:bodyPr/>
          <a:lstStyle/>
          <a:p>
            <a:r>
              <a:rPr lang="fi-FI" dirty="0"/>
              <a:t>Miten tärkeää on, että lasten ja nuorten kokemaan rasismiin puututaan</a:t>
            </a:r>
          </a:p>
        </p:txBody>
      </p:sp>
      <p:sp>
        <p:nvSpPr>
          <p:cNvPr id="8" name="Selite">
            <a:extLst>
              <a:ext uri="{FF2B5EF4-FFF2-40B4-BE49-F238E27FC236}">
                <a16:creationId xmlns:a16="http://schemas.microsoft.com/office/drawing/2014/main" id="{E09B89F0-013A-A552-20D0-90CF6CD879D5}"/>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p>
        </p:txBody>
      </p:sp>
    </p:spTree>
    <p:extLst>
      <p:ext uri="{BB962C8B-B14F-4D97-AF65-F5344CB8AC3E}">
        <p14:creationId xmlns:p14="http://schemas.microsoft.com/office/powerpoint/2010/main" val="2201488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C5D6D-B6E1-74D8-A894-03E2B737D8F8}"/>
            </a:ext>
          </a:extLst>
        </p:cNvPr>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1329251E-F702-31EA-E4C6-E536DF1ABFD3}"/>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588C6755-CBB7-319E-DCE4-A4C760C68B44}"/>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9A66B6A7-2E66-C7CE-CC87-2F83AB24F304}"/>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C5B37BC8-263D-D71F-DAF9-7B2362C96FC5}"/>
              </a:ext>
            </a:extLst>
          </p:cNvPr>
          <p:cNvSpPr>
            <a:spLocks noGrp="1"/>
          </p:cNvSpPr>
          <p:nvPr>
            <p:ph type="sldNum" sz="quarter" idx="14"/>
          </p:nvPr>
        </p:nvSpPr>
        <p:spPr/>
        <p:txBody>
          <a:bodyPr/>
          <a:lstStyle/>
          <a:p>
            <a:fld id="{FE5B6939-2160-4D54-A0A9-177BFACD315D}" type="slidenum">
              <a:rPr lang="fi-FI" smtClean="0"/>
              <a:pPr/>
              <a:t>29</a:t>
            </a:fld>
            <a:endParaRPr lang="fi-FI" dirty="0"/>
          </a:p>
        </p:txBody>
      </p:sp>
      <p:sp>
        <p:nvSpPr>
          <p:cNvPr id="7" name="Otsikko 6">
            <a:extLst>
              <a:ext uri="{FF2B5EF4-FFF2-40B4-BE49-F238E27FC236}">
                <a16:creationId xmlns:a16="http://schemas.microsoft.com/office/drawing/2014/main" id="{83D46CB1-432D-ED62-AD48-CABCBB5E7279}"/>
              </a:ext>
            </a:extLst>
          </p:cNvPr>
          <p:cNvSpPr>
            <a:spLocks noGrp="1"/>
          </p:cNvSpPr>
          <p:nvPr>
            <p:ph type="title"/>
          </p:nvPr>
        </p:nvSpPr>
        <p:spPr/>
        <p:txBody>
          <a:bodyPr/>
          <a:lstStyle/>
          <a:p>
            <a:r>
              <a:rPr lang="fi-FI" dirty="0"/>
              <a:t>Onko itse puuttunut lasten tai nuorten kokemaan rasismiin</a:t>
            </a:r>
          </a:p>
        </p:txBody>
      </p:sp>
      <p:sp>
        <p:nvSpPr>
          <p:cNvPr id="2" name="Title 1">
            <a:extLst>
              <a:ext uri="{FF2B5EF4-FFF2-40B4-BE49-F238E27FC236}">
                <a16:creationId xmlns:a16="http://schemas.microsoft.com/office/drawing/2014/main" id="{3D8C0E0E-3593-C943-53E6-7B2395248C96}"/>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p>
        </p:txBody>
      </p:sp>
    </p:spTree>
    <p:extLst>
      <p:ext uri="{BB962C8B-B14F-4D97-AF65-F5344CB8AC3E}">
        <p14:creationId xmlns:p14="http://schemas.microsoft.com/office/powerpoint/2010/main" val="529663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7413AA88-B65D-FA67-D9E3-0C54BB8673A5}"/>
              </a:ext>
            </a:extLst>
          </p:cNvPr>
          <p:cNvSpPr>
            <a:spLocks noGrp="1"/>
          </p:cNvSpPr>
          <p:nvPr>
            <p:ph type="dt" sz="half" idx="12"/>
          </p:nvPr>
        </p:nvSpPr>
        <p:spPr/>
        <p:txBody>
          <a:bodyPr/>
          <a:lstStyle/>
          <a:p>
            <a:r>
              <a:rPr lang="fi-FI"/>
              <a:t>13.03.2025</a:t>
            </a:r>
          </a:p>
        </p:txBody>
      </p:sp>
      <p:sp>
        <p:nvSpPr>
          <p:cNvPr id="4" name="Alatunnisteen paikkamerkki 3">
            <a:extLst>
              <a:ext uri="{FF2B5EF4-FFF2-40B4-BE49-F238E27FC236}">
                <a16:creationId xmlns:a16="http://schemas.microsoft.com/office/drawing/2014/main" id="{36D1E954-E63F-230C-99AA-70AA34A82B15}"/>
              </a:ext>
            </a:extLst>
          </p:cNvPr>
          <p:cNvSpPr>
            <a:spLocks noGrp="1"/>
          </p:cNvSpPr>
          <p:nvPr>
            <p:ph type="ftr" sz="quarter" idx="13"/>
          </p:nvPr>
        </p:nvSpPr>
        <p:spPr/>
        <p:txBody>
          <a:bodyPr/>
          <a:lstStyle/>
          <a:p>
            <a:r>
              <a:rPr lang="fi-FI" dirty="0"/>
              <a:t>SPR/Rasismiin puuttuminen 2025</a:t>
            </a:r>
          </a:p>
        </p:txBody>
      </p:sp>
      <p:sp>
        <p:nvSpPr>
          <p:cNvPr id="5" name="Dian numeron paikkamerkki 4">
            <a:extLst>
              <a:ext uri="{FF2B5EF4-FFF2-40B4-BE49-F238E27FC236}">
                <a16:creationId xmlns:a16="http://schemas.microsoft.com/office/drawing/2014/main" id="{1339C0FB-3A48-0829-B071-212E523092CB}"/>
              </a:ext>
            </a:extLst>
          </p:cNvPr>
          <p:cNvSpPr>
            <a:spLocks noGrp="1"/>
          </p:cNvSpPr>
          <p:nvPr>
            <p:ph type="sldNum" sz="quarter" idx="14"/>
          </p:nvPr>
        </p:nvSpPr>
        <p:spPr/>
        <p:txBody>
          <a:bodyPr/>
          <a:lstStyle/>
          <a:p>
            <a:fld id="{FE5B6939-2160-4D54-A0A9-177BFACD315D}" type="slidenum">
              <a:rPr lang="fi-FI" smtClean="0"/>
              <a:pPr/>
              <a:t>3</a:t>
            </a:fld>
            <a:endParaRPr lang="fi-FI"/>
          </a:p>
        </p:txBody>
      </p:sp>
      <p:sp>
        <p:nvSpPr>
          <p:cNvPr id="2" name="Otsikko 1">
            <a:extLst>
              <a:ext uri="{FF2B5EF4-FFF2-40B4-BE49-F238E27FC236}">
                <a16:creationId xmlns:a16="http://schemas.microsoft.com/office/drawing/2014/main" id="{E4496C07-9B63-31B0-BE39-7B81FDD485C3}"/>
              </a:ext>
            </a:extLst>
          </p:cNvPr>
          <p:cNvSpPr>
            <a:spLocks noGrp="1"/>
          </p:cNvSpPr>
          <p:nvPr>
            <p:ph type="title"/>
          </p:nvPr>
        </p:nvSpPr>
        <p:spPr/>
        <p:txBody>
          <a:bodyPr/>
          <a:lstStyle/>
          <a:p>
            <a:r>
              <a:rPr lang="fi-FI"/>
              <a:t>Tutkimuksen toteutus</a:t>
            </a:r>
          </a:p>
        </p:txBody>
      </p:sp>
      <p:sp>
        <p:nvSpPr>
          <p:cNvPr id="6" name="Tekstin paikkamerkki 5">
            <a:extLst>
              <a:ext uri="{FF2B5EF4-FFF2-40B4-BE49-F238E27FC236}">
                <a16:creationId xmlns:a16="http://schemas.microsoft.com/office/drawing/2014/main" id="{8D5DFB34-C98A-81FF-CE80-2E9B9DF5BE27}"/>
              </a:ext>
            </a:extLst>
          </p:cNvPr>
          <p:cNvSpPr>
            <a:spLocks noGrp="1"/>
          </p:cNvSpPr>
          <p:nvPr>
            <p:ph type="body" sz="quarter" idx="11"/>
          </p:nvPr>
        </p:nvSpPr>
        <p:spPr>
          <a:xfrm>
            <a:off x="853511" y="1680636"/>
            <a:ext cx="10484978" cy="4369537"/>
          </a:xfrm>
        </p:spPr>
        <p:txBody>
          <a:bodyPr numCol="1"/>
          <a:lstStyle/>
          <a:p>
            <a:r>
              <a:rPr lang="fi-FI" sz="1200" dirty="0">
                <a:solidFill>
                  <a:srgbClr val="3F3F3F"/>
                </a:solidFill>
              </a:rPr>
              <a:t>Tämän tutkimuksen on toteuttanut Taloustutkimus Oy Suomen Punaisen Ristin toimeksiannosta. Tutkimuksessa selvitettiin rasismin kokemista ja rasismiin puuttumista Suomessa. </a:t>
            </a:r>
          </a:p>
          <a:p>
            <a:r>
              <a:rPr lang="fi-FI" sz="1200" dirty="0">
                <a:solidFill>
                  <a:srgbClr val="3F3F3F"/>
                </a:solidFill>
              </a:rPr>
              <a:t>Kohderyhmänä olivat 15 vuotta täyttäneet henkilöt Suomessa Ahvenanmaata lukuun ottamatta. Tutkimus on toteutettu kotimaisia kieliä äidinkielenään puhuvien vastaajien osalta osana Taloustutkimuksen Internet-paneelia. Niille suomalaisille tai Suomessa pysyvästi tai väliaikaisesti asuville henkilöille, joiden äidinkieli on muu kuin suomi, ruotsi tai saame, tiedonkeruu toteutettiin erillisenä kirjeinformoituna nettikyselynä, jossa kysymyksiin oli mahdollisuus vastata joko suomeksi tai englanniksi. Paneeliosuudessa tutkimusotos muodostettiin satunnaisotannalla Taloustutkimuksen paneelista, muita kuin kotimaisia kieliä puhuvien otos poimittiin väestötietojärjestelmästä. </a:t>
            </a:r>
          </a:p>
          <a:p>
            <a:r>
              <a:rPr lang="fi-FI" sz="1200" dirty="0">
                <a:solidFill>
                  <a:srgbClr val="3F3F3F"/>
                </a:solidFill>
              </a:rPr>
              <a:t>Tutkimukseen vastasi 1199 henkilöä. Tutkimuksen otos painotettiin iän, sukupuolen, asuinalueen ja talouden koon mukaan kohderyhmää edustavaksi. Otoksen painottamaton ja painotettu rakenne on selvitetty raportin atk-taulukoiden välilehdellä  ”aineistorakenne”. Taulukoissa painottamaton n-luku kertoo haastateltujen määrän eri taustaryhmissä ja painotettu N-luku vastaavan populaation tuhansina (.000) henkilöinä. Tutkimuksen päätuloksen (”</a:t>
            </a:r>
            <a:r>
              <a:rPr lang="fi-FI" sz="1200" dirty="0" err="1">
                <a:solidFill>
                  <a:srgbClr val="3F3F3F"/>
                </a:solidFill>
              </a:rPr>
              <a:t>total</a:t>
            </a:r>
            <a:r>
              <a:rPr lang="fi-FI" sz="1200" dirty="0">
                <a:solidFill>
                  <a:srgbClr val="3F3F3F"/>
                </a:solidFill>
              </a:rPr>
              <a:t>”-sarake) tilastollinen virhemarginaali 95 %:n luotettavuustasolla on suurimmillaan noin ± 3,1 prosenttiyksikköä.</a:t>
            </a:r>
          </a:p>
          <a:p>
            <a:r>
              <a:rPr lang="fi-FI" sz="1200" dirty="0">
                <a:solidFill>
                  <a:srgbClr val="3F3F3F"/>
                </a:solidFill>
              </a:rPr>
              <a:t>Vuonna 2024 vastaava tutkimus toteutettiin puhelinhaastatteluina. Menetelmänvaihdoksella saattaa olla jonkin verran vaikutusta tulosten vertailtavuuteen. Mahdollisia vaikutuksia on kommentoitu raporttitekstissä. Seurantatieto on esitetty niistä kysymyksistä, joissa kysymysmuoto on pysynyt samana kuin vuonna 2024. </a:t>
            </a:r>
            <a:endParaRPr lang="fi-FI" sz="1200" dirty="0">
              <a:solidFill>
                <a:srgbClr val="FF0000"/>
              </a:solidFill>
            </a:endParaRPr>
          </a:p>
          <a:p>
            <a:r>
              <a:rPr lang="fi-FI" sz="1200" dirty="0">
                <a:solidFill>
                  <a:srgbClr val="3F3F3F"/>
                </a:solidFill>
              </a:rPr>
              <a:t>Tiedonkeruu toteutettiin 7.2.-24.2.2025.</a:t>
            </a:r>
          </a:p>
          <a:p>
            <a:r>
              <a:rPr lang="fi-FI" sz="1200" dirty="0">
                <a:solidFill>
                  <a:srgbClr val="3F3F3F"/>
                </a:solidFill>
              </a:rPr>
              <a:t>Tulostuksessa on käytetty T-testiä, joka testaa kunkin taulukoidun taustamuuttujan kohdalla poikkeaako tulos muista vastaajista enemmän kuin mitä satunnaisvaihtelun osuus on 95%:n luotettavuustasolla. Väritetty solu taulukossa osoittaa, että ero on tilastollisesti merkitsevä. </a:t>
            </a:r>
          </a:p>
          <a:p>
            <a:r>
              <a:rPr lang="fi-FI" sz="1200" dirty="0">
                <a:solidFill>
                  <a:srgbClr val="3F3F3F"/>
                </a:solidFill>
              </a:rPr>
              <a:t>Vastaajilta kysyttiin erikseen sukupuolta luettelemalla vastausvaihtoehdot </a:t>
            </a:r>
            <a:r>
              <a:rPr lang="fi-FI" sz="1200" i="1" dirty="0">
                <a:solidFill>
                  <a:srgbClr val="3F3F3F"/>
                </a:solidFill>
              </a:rPr>
              <a:t>nainen, mies, muu, ei halua vastata</a:t>
            </a:r>
            <a:r>
              <a:rPr lang="fi-FI" sz="1200" dirty="0">
                <a:solidFill>
                  <a:srgbClr val="3F3F3F"/>
                </a:solidFill>
              </a:rPr>
              <a:t>. Muunsukupuolisia tai sukupuolensa kertomatta jättäneitä aineistossa oli 15 henkilöä. Vastaajamäärä ei riitä tulosten luotettavaan tarkasteluun ryhmänä, joten ko. ryhmää ei tarkastella raportissa erikseen. </a:t>
            </a:r>
          </a:p>
          <a:p>
            <a:r>
              <a:rPr lang="fi-FI" sz="1200" dirty="0">
                <a:solidFill>
                  <a:srgbClr val="3F3F3F"/>
                </a:solidFill>
              </a:rPr>
              <a:t>Toimeksiantoon sisältyneet kysymykset sekä käytettävissä olevat taustatietokysymykset ovat tämän raportin liitteenä. Tutkimusaineisto säilytetään ja on käytettävissä lisätulostuksiin kahden vuoden ajan raportointipäivästä.</a:t>
            </a:r>
          </a:p>
          <a:p>
            <a:endParaRPr lang="fi-FI" sz="1200" dirty="0"/>
          </a:p>
          <a:p>
            <a:endParaRPr lang="fi-FI" sz="1200" dirty="0">
              <a:solidFill>
                <a:srgbClr val="FF0000"/>
              </a:solidFill>
            </a:endParaRPr>
          </a:p>
          <a:p>
            <a:endParaRPr lang="fi-FI" dirty="0"/>
          </a:p>
        </p:txBody>
      </p:sp>
    </p:spTree>
    <p:extLst>
      <p:ext uri="{BB962C8B-B14F-4D97-AF65-F5344CB8AC3E}">
        <p14:creationId xmlns:p14="http://schemas.microsoft.com/office/powerpoint/2010/main" val="691742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2"/>
          </p:nvPr>
        </p:nvSpPr>
        <p:spPr/>
        <p:txBody>
          <a:bodyPr/>
          <a:lstStyle/>
          <a:p>
            <a:r>
              <a:rPr lang="fi-FI"/>
              <a:t>13.03.2025</a:t>
            </a:r>
          </a:p>
        </p:txBody>
      </p:sp>
      <p:sp>
        <p:nvSpPr>
          <p:cNvPr id="4" name="Alatunnisteen paikkamerkki 3"/>
          <p:cNvSpPr>
            <a:spLocks noGrp="1"/>
          </p:cNvSpPr>
          <p:nvPr>
            <p:ph type="ftr" sz="quarter" idx="13"/>
          </p:nvPr>
        </p:nvSpPr>
        <p:spPr/>
        <p:txBody>
          <a:bodyPr/>
          <a:lstStyle/>
          <a:p>
            <a:r>
              <a:rPr lang="fi-FI"/>
              <a:t>SPR/Rasismiin puuttuminen 2025</a:t>
            </a:r>
          </a:p>
        </p:txBody>
      </p:sp>
      <p:sp>
        <p:nvSpPr>
          <p:cNvPr id="5" name="Dian numeron paikkamerkki 4"/>
          <p:cNvSpPr>
            <a:spLocks noGrp="1"/>
          </p:cNvSpPr>
          <p:nvPr>
            <p:ph type="sldNum" sz="quarter" idx="14"/>
          </p:nvPr>
        </p:nvSpPr>
        <p:spPr/>
        <p:txBody>
          <a:bodyPr/>
          <a:lstStyle/>
          <a:p>
            <a:fld id="{45530FF3-944E-453D-AD86-280F662E2B3A}" type="slidenum">
              <a:rPr lang="fi-FI" smtClean="0"/>
              <a:t>30</a:t>
            </a:fld>
            <a:endParaRPr lang="fi-FI"/>
          </a:p>
        </p:txBody>
      </p:sp>
      <p:sp>
        <p:nvSpPr>
          <p:cNvPr id="2" name="Otsikko 1">
            <a:extLst>
              <a:ext uri="{FF2B5EF4-FFF2-40B4-BE49-F238E27FC236}">
                <a16:creationId xmlns:a16="http://schemas.microsoft.com/office/drawing/2014/main" id="{726E6694-E825-EBAF-CEBD-12307F9F76FA}"/>
              </a:ext>
            </a:extLst>
          </p:cNvPr>
          <p:cNvSpPr>
            <a:spLocks noGrp="1"/>
          </p:cNvSpPr>
          <p:nvPr>
            <p:ph type="title"/>
          </p:nvPr>
        </p:nvSpPr>
        <p:spPr/>
        <p:txBody>
          <a:bodyPr/>
          <a:lstStyle/>
          <a:p>
            <a:r>
              <a:rPr lang="fi-FI"/>
              <a:t>Liitteet</a:t>
            </a:r>
          </a:p>
        </p:txBody>
      </p:sp>
    </p:spTree>
    <p:extLst>
      <p:ext uri="{BB962C8B-B14F-4D97-AF65-F5344CB8AC3E}">
        <p14:creationId xmlns:p14="http://schemas.microsoft.com/office/powerpoint/2010/main" val="1543560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orakulmio: Yksi kulma pyöristetty 11">
            <a:extLst>
              <a:ext uri="{FF2B5EF4-FFF2-40B4-BE49-F238E27FC236}">
                <a16:creationId xmlns:a16="http://schemas.microsoft.com/office/drawing/2014/main" id="{98160AB7-7338-4E83-8BAF-1E5DEC07FC58}"/>
              </a:ext>
            </a:extLst>
          </p:cNvPr>
          <p:cNvSpPr/>
          <p:nvPr/>
        </p:nvSpPr>
        <p:spPr>
          <a:xfrm flipV="1">
            <a:off x="6203950" y="1525046"/>
            <a:ext cx="5732463" cy="4124284"/>
          </a:xfrm>
          <a:prstGeom prst="round1Rect">
            <a:avLst>
              <a:gd name="adj" fmla="val 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Otsikko 7">
            <a:extLst>
              <a:ext uri="{FF2B5EF4-FFF2-40B4-BE49-F238E27FC236}">
                <a16:creationId xmlns:a16="http://schemas.microsoft.com/office/drawing/2014/main" id="{50DFE4B5-B227-4A83-B849-458FC295472F}"/>
              </a:ext>
            </a:extLst>
          </p:cNvPr>
          <p:cNvSpPr txBox="1">
            <a:spLocks/>
          </p:cNvSpPr>
          <p:nvPr/>
        </p:nvSpPr>
        <p:spPr>
          <a:xfrm>
            <a:off x="6203950" y="952500"/>
            <a:ext cx="5624513" cy="855663"/>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fi-FI"/>
          </a:p>
        </p:txBody>
      </p:sp>
      <p:sp>
        <p:nvSpPr>
          <p:cNvPr id="15" name="Sisällön paikkamerkki 2">
            <a:extLst>
              <a:ext uri="{FF2B5EF4-FFF2-40B4-BE49-F238E27FC236}">
                <a16:creationId xmlns:a16="http://schemas.microsoft.com/office/drawing/2014/main" id="{0FC0F311-B260-4F53-B940-EFD5286A380E}"/>
              </a:ext>
            </a:extLst>
          </p:cNvPr>
          <p:cNvSpPr txBox="1">
            <a:spLocks/>
          </p:cNvSpPr>
          <p:nvPr/>
        </p:nvSpPr>
        <p:spPr>
          <a:xfrm>
            <a:off x="479424" y="1449633"/>
            <a:ext cx="5131263" cy="47495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1338" indent="-1857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9693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252538" indent="-1778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617663" indent="-1778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00"/>
              </a:lnSpc>
              <a:spcBef>
                <a:spcPts val="0"/>
              </a:spcBef>
              <a:buFont typeface="Arial" panose="020B0604020202020204" pitchFamily="34" charset="0"/>
              <a:buNone/>
            </a:pPr>
            <a:r>
              <a:rPr lang="fi-FI" sz="1000" b="1">
                <a:latin typeface="Calibri" panose="020F0502020204030204"/>
              </a:rPr>
              <a:t>Maksuehdot</a:t>
            </a:r>
          </a:p>
          <a:p>
            <a:pPr marL="0" indent="0">
              <a:lnSpc>
                <a:spcPts val="1300"/>
              </a:lnSpc>
              <a:spcBef>
                <a:spcPts val="0"/>
              </a:spcBef>
              <a:buFont typeface="Arial" panose="020B0604020202020204" pitchFamily="34" charset="0"/>
              <a:buNone/>
            </a:pPr>
            <a:r>
              <a:rPr lang="fi-FI" sz="1000">
                <a:latin typeface="Calibri" panose="020F0502020204030204"/>
              </a:rPr>
              <a:t>Tutkimus laskutetaan kahdessa erässä: 50 % tilauksesta ja 50 % raportin/tulosten toimittamisen yhteydessä. Maksuehdot 14 pv netto, viivästyskorko: korkolain mukainen viitekorko lisättynä korkolain 4 §:n mukaisella 7 prosenttiyksikön lisäkorolla. Alv.rek.</a:t>
            </a:r>
          </a:p>
          <a:p>
            <a:pPr marL="0" indent="0">
              <a:lnSpc>
                <a:spcPts val="1300"/>
              </a:lnSpc>
              <a:spcBef>
                <a:spcPts val="0"/>
              </a:spcBef>
              <a:buFont typeface="Arial" panose="020B0604020202020204" pitchFamily="34" charset="0"/>
              <a:buNone/>
            </a:pPr>
            <a:endParaRPr lang="fi-FI" sz="1000">
              <a:latin typeface="Calibri" panose="020F0502020204030204"/>
            </a:endParaRPr>
          </a:p>
          <a:p>
            <a:pPr marL="0" indent="0">
              <a:lnSpc>
                <a:spcPts val="1300"/>
              </a:lnSpc>
              <a:spcBef>
                <a:spcPts val="0"/>
              </a:spcBef>
              <a:buFont typeface="Arial" panose="020B0604020202020204" pitchFamily="34" charset="0"/>
              <a:buNone/>
            </a:pPr>
            <a:r>
              <a:rPr lang="fi-FI" sz="1000" b="1">
                <a:latin typeface="Calibri" panose="020F0502020204030204"/>
              </a:rPr>
              <a:t>Lisätyöt</a:t>
            </a:r>
          </a:p>
          <a:p>
            <a:pPr marL="0" indent="0">
              <a:lnSpc>
                <a:spcPts val="1300"/>
              </a:lnSpc>
              <a:spcBef>
                <a:spcPts val="0"/>
              </a:spcBef>
              <a:buFont typeface="Arial" panose="020B0604020202020204" pitchFamily="34" charset="0"/>
              <a:buNone/>
            </a:pPr>
            <a:r>
              <a:rPr lang="fi-FI" sz="1000">
                <a:latin typeface="Calibri" panose="020F0502020204030204"/>
              </a:rPr>
              <a:t>Kaikista töistä, joista tarjouksessa ei ole sovittu, sovitaan ja veloitetaan erikseen. Tämä koskee myös kaikkia tilaajan ehdottamia muutoksia toimeksiantoon.</a:t>
            </a:r>
          </a:p>
          <a:p>
            <a:pPr marL="0" indent="0">
              <a:lnSpc>
                <a:spcPts val="1300"/>
              </a:lnSpc>
              <a:spcBef>
                <a:spcPts val="0"/>
              </a:spcBef>
              <a:buFont typeface="Arial" panose="020B0604020202020204" pitchFamily="34" charset="0"/>
              <a:buNone/>
            </a:pPr>
            <a:endParaRPr lang="fi-FI" sz="1000">
              <a:latin typeface="Calibri" panose="020F0502020204030204"/>
            </a:endParaRPr>
          </a:p>
          <a:p>
            <a:pPr marL="0" indent="0">
              <a:lnSpc>
                <a:spcPts val="1300"/>
              </a:lnSpc>
              <a:spcBef>
                <a:spcPts val="0"/>
              </a:spcBef>
              <a:buFont typeface="Arial" panose="020B0604020202020204" pitchFamily="34" charset="0"/>
              <a:buNone/>
            </a:pPr>
            <a:r>
              <a:rPr lang="fi-FI" sz="1000" b="1">
                <a:latin typeface="Calibri" panose="020F0502020204030204"/>
              </a:rPr>
              <a:t>Alihankinta</a:t>
            </a:r>
          </a:p>
          <a:p>
            <a:pPr marL="0" indent="0">
              <a:lnSpc>
                <a:spcPts val="1300"/>
              </a:lnSpc>
              <a:spcBef>
                <a:spcPts val="0"/>
              </a:spcBef>
              <a:buFont typeface="Arial" panose="020B0604020202020204" pitchFamily="34" charset="0"/>
              <a:buNone/>
            </a:pPr>
            <a:r>
              <a:rPr lang="fi-FI" sz="1000">
                <a:latin typeface="Calibri" panose="020F0502020204030204"/>
              </a:rPr>
              <a:t>Tämän projektin tiedonkeruussa ei käytetä alihankkijoita, ellei sitä ole mainittu tarjouksessa tai muutoin sovittu toimeksiantajan kanssa erikseen.</a:t>
            </a:r>
          </a:p>
          <a:p>
            <a:pPr marL="0" indent="0">
              <a:lnSpc>
                <a:spcPts val="1300"/>
              </a:lnSpc>
              <a:spcBef>
                <a:spcPts val="0"/>
              </a:spcBef>
              <a:buFont typeface="Arial" panose="020B0604020202020204" pitchFamily="34" charset="0"/>
              <a:buNone/>
            </a:pPr>
            <a:endParaRPr lang="fi-FI" sz="1000">
              <a:latin typeface="Calibri" panose="020F0502020204030204"/>
            </a:endParaRPr>
          </a:p>
          <a:p>
            <a:pPr marL="0" indent="0">
              <a:lnSpc>
                <a:spcPts val="1300"/>
              </a:lnSpc>
              <a:spcBef>
                <a:spcPts val="0"/>
              </a:spcBef>
              <a:buFont typeface="Arial" panose="020B0604020202020204" pitchFamily="34" charset="0"/>
              <a:buNone/>
            </a:pPr>
            <a:r>
              <a:rPr lang="fi-FI" sz="1000" b="1">
                <a:latin typeface="Calibri" panose="020F0502020204030204"/>
              </a:rPr>
              <a:t>Tarjouksen voimassaolo</a:t>
            </a:r>
          </a:p>
          <a:p>
            <a:pPr marL="0" indent="0">
              <a:lnSpc>
                <a:spcPts val="1300"/>
              </a:lnSpc>
              <a:spcBef>
                <a:spcPts val="0"/>
              </a:spcBef>
              <a:buFont typeface="Arial" panose="020B0604020202020204" pitchFamily="34" charset="0"/>
              <a:buNone/>
            </a:pPr>
            <a:r>
              <a:rPr lang="fi-FI" sz="1000">
                <a:latin typeface="Calibri" panose="020F0502020204030204"/>
              </a:rPr>
              <a:t>Tarjous on voimassa 3 kk tarjouksen päivämäärästä. Mikäli tilausta ei tehdä tämän ajan kuluessa, Taloustutkimuksella on oikeus määritellä tarjouksen hinta ja muut ehdot uudelleen.</a:t>
            </a:r>
          </a:p>
          <a:p>
            <a:pPr marL="0" indent="0">
              <a:lnSpc>
                <a:spcPts val="1300"/>
              </a:lnSpc>
              <a:spcBef>
                <a:spcPts val="0"/>
              </a:spcBef>
              <a:buFont typeface="Arial" panose="020B0604020202020204" pitchFamily="34" charset="0"/>
              <a:buNone/>
            </a:pPr>
            <a:endParaRPr lang="fi-FI" sz="1000">
              <a:latin typeface="Calibri" panose="020F0502020204030204"/>
            </a:endParaRPr>
          </a:p>
          <a:p>
            <a:pPr marL="0" indent="0">
              <a:lnSpc>
                <a:spcPts val="1300"/>
              </a:lnSpc>
              <a:spcBef>
                <a:spcPts val="0"/>
              </a:spcBef>
              <a:buFont typeface="Arial" panose="020B0604020202020204" pitchFamily="34" charset="0"/>
              <a:buNone/>
            </a:pPr>
            <a:r>
              <a:rPr lang="fi-FI" sz="1000" b="1">
                <a:latin typeface="Calibri" panose="020F0502020204030204"/>
              </a:rPr>
              <a:t>Tilauksen peruutus</a:t>
            </a:r>
          </a:p>
          <a:p>
            <a:pPr marL="0" indent="0">
              <a:lnSpc>
                <a:spcPts val="1300"/>
              </a:lnSpc>
              <a:spcBef>
                <a:spcPts val="0"/>
              </a:spcBef>
              <a:buFont typeface="Arial" panose="020B0604020202020204" pitchFamily="34" charset="0"/>
              <a:buNone/>
            </a:pPr>
            <a:r>
              <a:rPr lang="fi-FI" sz="1000">
                <a:latin typeface="Calibri" panose="020F0502020204030204"/>
              </a:rPr>
              <a:t>Mikäli tilaaja peruu tilauksen, on Taloustutkimuksella oikeus laskuttaa tilaajalta peruutukseen mennessä kaikki tilauksen johdosta syntyneet kustannukset normaaleine liiketoiminnan katteineen.</a:t>
            </a:r>
          </a:p>
          <a:p>
            <a:pPr marL="0" indent="0">
              <a:lnSpc>
                <a:spcPts val="1300"/>
              </a:lnSpc>
              <a:spcBef>
                <a:spcPts val="0"/>
              </a:spcBef>
              <a:buFont typeface="Arial" panose="020B0604020202020204" pitchFamily="34" charset="0"/>
              <a:buNone/>
            </a:pPr>
            <a:endParaRPr lang="fi-FI" sz="1000">
              <a:latin typeface="Calibri" panose="020F0502020204030204"/>
            </a:endParaRPr>
          </a:p>
          <a:p>
            <a:pPr marL="0" indent="0">
              <a:lnSpc>
                <a:spcPts val="1300"/>
              </a:lnSpc>
              <a:spcBef>
                <a:spcPts val="0"/>
              </a:spcBef>
              <a:buFont typeface="Arial" panose="020B0604020202020204" pitchFamily="34" charset="0"/>
              <a:buNone/>
            </a:pPr>
            <a:r>
              <a:rPr lang="fi-FI" sz="1000" b="1">
                <a:latin typeface="Calibri" panose="020F0502020204030204"/>
              </a:rPr>
              <a:t>Tulosten omistus- ja julkistusoikeudet</a:t>
            </a:r>
          </a:p>
          <a:p>
            <a:pPr marL="0" indent="0">
              <a:lnSpc>
                <a:spcPts val="1300"/>
              </a:lnSpc>
              <a:spcBef>
                <a:spcPts val="0"/>
              </a:spcBef>
              <a:buFont typeface="Arial" panose="020B0604020202020204" pitchFamily="34" charset="0"/>
              <a:buNone/>
            </a:pPr>
            <a:r>
              <a:rPr lang="fi-FI" sz="1000">
                <a:latin typeface="Calibri" panose="020F0502020204030204"/>
              </a:rPr>
              <a:t>Mikäli tutkimus toteutetaan yhden tai useamman tilaajan toimeksiannosta ja maksamana, siirtyy tulosten ja datan omistusoikeus tilaajalle/-jille kun kaikki tutkimukseen liittyvät laskut on maksettu Taloustutkimukselle.</a:t>
            </a:r>
          </a:p>
          <a:p>
            <a:pPr marL="0" indent="0">
              <a:lnSpc>
                <a:spcPts val="1300"/>
              </a:lnSpc>
              <a:spcBef>
                <a:spcPts val="0"/>
              </a:spcBef>
              <a:buNone/>
            </a:pPr>
            <a:r>
              <a:rPr lang="fi-FI" sz="1000">
                <a:latin typeface="Calibri" panose="020F0502020204030204"/>
              </a:rPr>
              <a:t>Siihen asti tulosten ja datan  omistusoikeus on Taloustutkimuksella. Tilaajalla-/jilla on oikeus julkistaa/luovuttaa/ levittää omistamiaan tuloksia/dataa parhaaksi katsomallaan tavalla Suomen lainsäädännön puitteissa sekä Kansainvälisen Kauppakamarin (ICC) ja ESOMARin (European Society for Opinion and Marketing Research) tutkimussääntöjä noudattaen.</a:t>
            </a:r>
          </a:p>
        </p:txBody>
      </p:sp>
      <p:sp>
        <p:nvSpPr>
          <p:cNvPr id="16" name="Sisällön paikkamerkki 4">
            <a:extLst>
              <a:ext uri="{FF2B5EF4-FFF2-40B4-BE49-F238E27FC236}">
                <a16:creationId xmlns:a16="http://schemas.microsoft.com/office/drawing/2014/main" id="{2CBE1EAF-C43C-4C19-A5A7-6C89F94942BF}"/>
              </a:ext>
            </a:extLst>
          </p:cNvPr>
          <p:cNvSpPr txBox="1">
            <a:spLocks/>
          </p:cNvSpPr>
          <p:nvPr/>
        </p:nvSpPr>
        <p:spPr>
          <a:xfrm>
            <a:off x="6415132" y="1547786"/>
            <a:ext cx="5365210" cy="4560640"/>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1338" indent="-1857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96938" indent="-1778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252538" indent="-1778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1617663" indent="-1778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00"/>
              </a:lnSpc>
              <a:spcBef>
                <a:spcPts val="0"/>
              </a:spcBef>
              <a:buFont typeface="Arial" panose="020B0604020202020204" pitchFamily="34" charset="0"/>
              <a:buNone/>
            </a:pPr>
            <a:r>
              <a:rPr lang="fi-FI" sz="1000">
                <a:latin typeface="Calibri" panose="020F0502020204030204"/>
              </a:rPr>
              <a:t> </a:t>
            </a:r>
          </a:p>
          <a:p>
            <a:pPr marL="0" indent="0">
              <a:lnSpc>
                <a:spcPts val="1300"/>
              </a:lnSpc>
              <a:spcBef>
                <a:spcPts val="0"/>
              </a:spcBef>
              <a:buFont typeface="Arial" panose="020B0604020202020204" pitchFamily="34" charset="0"/>
              <a:buNone/>
            </a:pPr>
            <a:r>
              <a:rPr lang="fi-FI" sz="1000" b="1">
                <a:latin typeface="Calibri" panose="020F0502020204030204"/>
              </a:rPr>
              <a:t>Laadunvarmistus</a:t>
            </a:r>
          </a:p>
          <a:p>
            <a:pPr marL="0" indent="0">
              <a:lnSpc>
                <a:spcPts val="1300"/>
              </a:lnSpc>
              <a:spcBef>
                <a:spcPts val="0"/>
              </a:spcBef>
              <a:buFont typeface="Arial" panose="020B0604020202020204" pitchFamily="34" charset="0"/>
              <a:buNone/>
            </a:pPr>
            <a:r>
              <a:rPr lang="fi-FI" sz="1000">
                <a:latin typeface="Calibri" panose="020F0502020204030204"/>
              </a:rPr>
              <a:t>Taloustutkimus käsittelee aina kaikkia tutkimuksiin liittyviä, sekä asiakkailta saatuja että tutkimuksen yhteydessä syntyneitä tietoja ehdottoman luottamuksellisina.</a:t>
            </a:r>
          </a:p>
          <a:p>
            <a:pPr marL="0" indent="0">
              <a:lnSpc>
                <a:spcPts val="1300"/>
              </a:lnSpc>
              <a:spcBef>
                <a:spcPts val="0"/>
              </a:spcBef>
              <a:buFont typeface="Arial" panose="020B0604020202020204" pitchFamily="34" charset="0"/>
              <a:buNone/>
            </a:pPr>
            <a:r>
              <a:rPr lang="fi-FI" sz="1000">
                <a:latin typeface="Calibri" panose="020F0502020204030204"/>
              </a:rPr>
              <a:t> </a:t>
            </a:r>
          </a:p>
          <a:p>
            <a:pPr marL="0" indent="0">
              <a:lnSpc>
                <a:spcPts val="1300"/>
              </a:lnSpc>
              <a:spcBef>
                <a:spcPts val="0"/>
              </a:spcBef>
              <a:buFont typeface="Arial" panose="020B0604020202020204" pitchFamily="34" charset="0"/>
              <a:buNone/>
            </a:pPr>
            <a:r>
              <a:rPr lang="fi-FI" sz="1000">
                <a:latin typeface="Calibri" panose="020F0502020204030204"/>
              </a:rPr>
              <a:t>SGS Fimko on myöntänyt Taloustutkimukselle ISO 20252 -toimialasertifikaatin ja tämän projektin kaikki vaiheet toteutetaan sen sekä Suomen lakien mukaisesti.</a:t>
            </a:r>
          </a:p>
          <a:p>
            <a:pPr marL="0" indent="0">
              <a:lnSpc>
                <a:spcPts val="1300"/>
              </a:lnSpc>
              <a:spcBef>
                <a:spcPts val="0"/>
              </a:spcBef>
              <a:buFont typeface="Arial" panose="020B0604020202020204" pitchFamily="34" charset="0"/>
              <a:buNone/>
            </a:pPr>
            <a:r>
              <a:rPr lang="fi-FI" sz="1000">
                <a:latin typeface="Calibri" panose="020F0502020204030204"/>
              </a:rPr>
              <a:t> </a:t>
            </a:r>
          </a:p>
          <a:p>
            <a:pPr marL="0" indent="0">
              <a:lnSpc>
                <a:spcPts val="1300"/>
              </a:lnSpc>
              <a:spcBef>
                <a:spcPts val="0"/>
              </a:spcBef>
              <a:buFont typeface="Arial" panose="020B0604020202020204" pitchFamily="34" charset="0"/>
              <a:buNone/>
            </a:pPr>
            <a:r>
              <a:rPr lang="fi-FI" sz="1000">
                <a:latin typeface="Calibri" panose="020F0502020204030204"/>
              </a:rPr>
              <a:t>Lisäksi Taloustutkimus on sitoutunut noudattamaan Kansainvälisen Kauppakamarin ja ESOMARin yhdessä julkaisemia tutkimusalan kansainvälisiä perussääntöjä.</a:t>
            </a:r>
          </a:p>
          <a:p>
            <a:pPr marL="0" indent="0">
              <a:lnSpc>
                <a:spcPts val="1300"/>
              </a:lnSpc>
              <a:spcBef>
                <a:spcPts val="0"/>
              </a:spcBef>
              <a:buFont typeface="Arial" panose="020B0604020202020204" pitchFamily="34" charset="0"/>
              <a:buNone/>
            </a:pPr>
            <a:endParaRPr lang="fi-FI" sz="1000">
              <a:latin typeface="Calibri" panose="020F0502020204030204"/>
            </a:endParaRPr>
          </a:p>
          <a:p>
            <a:pPr marL="0" indent="0">
              <a:lnSpc>
                <a:spcPts val="1300"/>
              </a:lnSpc>
              <a:spcBef>
                <a:spcPts val="0"/>
              </a:spcBef>
              <a:buFont typeface="Arial" panose="020B0604020202020204" pitchFamily="34" charset="0"/>
              <a:buNone/>
            </a:pPr>
            <a:r>
              <a:rPr lang="fi-FI" sz="1000">
                <a:latin typeface="Calibri" panose="020F0502020204030204"/>
                <a:hlinkClick r:id="rId2"/>
              </a:rPr>
              <a:t>http://www.esomar.org/uploads/public/knowledge-and-standards/codes-and-guidelines/ICCESOMAR_Code_English_.pdf</a:t>
            </a:r>
            <a:endParaRPr lang="fi-FI" sz="1000">
              <a:latin typeface="Calibri" panose="020F0502020204030204"/>
            </a:endParaRPr>
          </a:p>
          <a:p>
            <a:pPr marL="0" indent="0">
              <a:lnSpc>
                <a:spcPts val="1300"/>
              </a:lnSpc>
              <a:spcBef>
                <a:spcPts val="0"/>
              </a:spcBef>
              <a:buFont typeface="Arial" panose="020B0604020202020204" pitchFamily="34" charset="0"/>
              <a:buNone/>
            </a:pPr>
            <a:endParaRPr lang="fi-FI" sz="1000">
              <a:latin typeface="Calibri" panose="020F0502020204030204"/>
            </a:endParaRPr>
          </a:p>
          <a:p>
            <a:pPr marL="0" indent="0">
              <a:lnSpc>
                <a:spcPts val="1300"/>
              </a:lnSpc>
              <a:spcBef>
                <a:spcPts val="0"/>
              </a:spcBef>
              <a:buFont typeface="Arial" panose="020B0604020202020204" pitchFamily="34" charset="0"/>
              <a:buNone/>
            </a:pPr>
            <a:r>
              <a:rPr lang="fi-FI" sz="1000">
                <a:latin typeface="Calibri" panose="020F0502020204030204"/>
              </a:rPr>
              <a:t>ICC, International Chamber of Commerce</a:t>
            </a:r>
          </a:p>
          <a:p>
            <a:pPr marL="0" indent="0">
              <a:lnSpc>
                <a:spcPts val="1300"/>
              </a:lnSpc>
              <a:spcBef>
                <a:spcPts val="0"/>
              </a:spcBef>
              <a:buFont typeface="Arial" panose="020B0604020202020204" pitchFamily="34" charset="0"/>
              <a:buNone/>
            </a:pPr>
            <a:r>
              <a:rPr lang="fi-FI" sz="1000">
                <a:latin typeface="Calibri" panose="020F0502020204030204"/>
              </a:rPr>
              <a:t>ESOMAR, European Society for Opinion and Marketing Research (</a:t>
            </a:r>
            <a:r>
              <a:rPr lang="fi-FI" sz="1000">
                <a:latin typeface="Calibri" panose="020F0502020204030204"/>
                <a:hlinkClick r:id="rId3"/>
              </a:rPr>
              <a:t>www.esomar.org</a:t>
            </a:r>
            <a:r>
              <a:rPr lang="fi-FI" sz="1000">
                <a:latin typeface="Calibri" panose="020F0502020204030204"/>
              </a:rPr>
              <a:t>)</a:t>
            </a:r>
          </a:p>
          <a:p>
            <a:pPr marL="0" indent="0">
              <a:lnSpc>
                <a:spcPts val="1300"/>
              </a:lnSpc>
              <a:spcBef>
                <a:spcPts val="0"/>
              </a:spcBef>
              <a:buFont typeface="Arial" panose="020B0604020202020204" pitchFamily="34" charset="0"/>
              <a:buNone/>
            </a:pPr>
            <a:endParaRPr lang="fi-FI" sz="1000">
              <a:latin typeface="Calibri" panose="020F0502020204030204"/>
            </a:endParaRPr>
          </a:p>
          <a:p>
            <a:pPr marL="0" indent="0">
              <a:lnSpc>
                <a:spcPts val="1300"/>
              </a:lnSpc>
              <a:spcBef>
                <a:spcPts val="0"/>
              </a:spcBef>
              <a:buFont typeface="Arial" panose="020B0604020202020204" pitchFamily="34" charset="0"/>
              <a:buNone/>
            </a:pPr>
            <a:r>
              <a:rPr lang="fi-FI" sz="1000" b="1">
                <a:latin typeface="Calibri" panose="020F0502020204030204"/>
              </a:rPr>
              <a:t>Tietojenkäsittelysopimus</a:t>
            </a:r>
          </a:p>
          <a:p>
            <a:pPr marL="0" indent="0">
              <a:lnSpc>
                <a:spcPts val="1300"/>
              </a:lnSpc>
              <a:spcBef>
                <a:spcPts val="0"/>
              </a:spcBef>
              <a:buFont typeface="Arial" panose="020B0604020202020204" pitchFamily="34" charset="0"/>
              <a:buNone/>
            </a:pPr>
            <a:r>
              <a:rPr lang="fi-FI" sz="1000">
                <a:latin typeface="Calibri" panose="020F0502020204030204"/>
              </a:rPr>
              <a:t>Tämän tarjouksen/sopimuksen kohteena olevan toimeksiannon hinta sisältää sen, </a:t>
            </a:r>
          </a:p>
          <a:p>
            <a:pPr marL="0" indent="0">
              <a:lnSpc>
                <a:spcPts val="1300"/>
              </a:lnSpc>
              <a:spcBef>
                <a:spcPts val="0"/>
              </a:spcBef>
              <a:buFont typeface="Arial" panose="020B0604020202020204" pitchFamily="34" charset="0"/>
              <a:buNone/>
            </a:pPr>
            <a:r>
              <a:rPr lang="fi-FI" sz="1000">
                <a:latin typeface="Calibri" panose="020F0502020204030204"/>
              </a:rPr>
              <a:t>että toimeksiannossa sovelletaan Taloustutkimus Oy:n laatimaa tietojenkäsittely-</a:t>
            </a:r>
          </a:p>
          <a:p>
            <a:pPr marL="0" indent="0">
              <a:lnSpc>
                <a:spcPts val="1300"/>
              </a:lnSpc>
              <a:spcBef>
                <a:spcPts val="0"/>
              </a:spcBef>
              <a:buFont typeface="Arial" panose="020B0604020202020204" pitchFamily="34" charset="0"/>
              <a:buNone/>
            </a:pPr>
            <a:r>
              <a:rPr lang="fi-FI" sz="1000">
                <a:latin typeface="Calibri" panose="020F0502020204030204"/>
              </a:rPr>
              <a:t>sopimuspohjaa. Mikäli tilaaja haluaa käyttää jonkun muun laatimia dokumenttipohjia, </a:t>
            </a:r>
          </a:p>
          <a:p>
            <a:pPr marL="0" indent="0">
              <a:lnSpc>
                <a:spcPts val="1300"/>
              </a:lnSpc>
              <a:spcBef>
                <a:spcPts val="0"/>
              </a:spcBef>
              <a:buFont typeface="Arial" panose="020B0604020202020204" pitchFamily="34" charset="0"/>
              <a:buNone/>
            </a:pPr>
            <a:r>
              <a:rPr lang="fi-FI" sz="1000">
                <a:latin typeface="Calibri" panose="020F0502020204030204"/>
              </a:rPr>
              <a:t>on Taloustutkimus Oy:llä oikeus veloittaa tuntityönä niihin perehtymiseen ja </a:t>
            </a:r>
          </a:p>
          <a:p>
            <a:pPr marL="0" indent="0">
              <a:lnSpc>
                <a:spcPts val="1300"/>
              </a:lnSpc>
              <a:spcBef>
                <a:spcPts val="0"/>
              </a:spcBef>
              <a:buFont typeface="Arial" panose="020B0604020202020204" pitchFamily="34" charset="0"/>
              <a:buNone/>
            </a:pPr>
            <a:r>
              <a:rPr lang="fi-FI" sz="1000">
                <a:latin typeface="Calibri" panose="020F0502020204030204"/>
              </a:rPr>
              <a:t>kommentoimiseen käytetty aika.</a:t>
            </a:r>
          </a:p>
        </p:txBody>
      </p:sp>
      <p:sp>
        <p:nvSpPr>
          <p:cNvPr id="17" name="Otsikko 1">
            <a:extLst>
              <a:ext uri="{FF2B5EF4-FFF2-40B4-BE49-F238E27FC236}">
                <a16:creationId xmlns:a16="http://schemas.microsoft.com/office/drawing/2014/main" id="{D99865DF-EACB-4244-A839-ADBCA5A82641}"/>
              </a:ext>
            </a:extLst>
          </p:cNvPr>
          <p:cNvSpPr txBox="1">
            <a:spLocks/>
          </p:cNvSpPr>
          <p:nvPr/>
        </p:nvSpPr>
        <p:spPr>
          <a:xfrm>
            <a:off x="479424" y="466996"/>
            <a:ext cx="10636958" cy="855663"/>
          </a:xfrm>
          <a:prstGeom prst="rect">
            <a:avLst/>
          </a:prstGeom>
        </p:spPr>
        <p:txBody>
          <a:bodyPr>
            <a:noAutofit/>
          </a:bodyPr>
          <a:lstStyle>
            <a:lvl1pPr algn="r" defTabSz="914400" rtl="0" eaLnBrk="1" latinLnBrk="0" hangingPunct="1">
              <a:lnSpc>
                <a:spcPct val="90000"/>
              </a:lnSpc>
              <a:spcBef>
                <a:spcPct val="0"/>
              </a:spcBef>
              <a:buNone/>
              <a:defRPr sz="3600" kern="1200">
                <a:solidFill>
                  <a:schemeClr val="tx2"/>
                </a:solidFill>
                <a:latin typeface="+mj-lt"/>
                <a:ea typeface="+mj-ea"/>
                <a:cs typeface="+mj-cs"/>
              </a:defRPr>
            </a:lvl1pPr>
          </a:lstStyle>
          <a:p>
            <a:pPr algn="l">
              <a:spcBef>
                <a:spcPts val="600"/>
              </a:spcBef>
              <a:buClr>
                <a:srgbClr val="E60F28"/>
              </a:buClr>
              <a:buSzPct val="150000"/>
            </a:pPr>
            <a:br>
              <a:rPr lang="fi-FI" sz="1400" b="1"/>
            </a:br>
            <a:r>
              <a:rPr lang="fi-FI" sz="2000" b="1">
                <a:latin typeface="+mn-lt"/>
              </a:rPr>
              <a:t>Taloustutkimuksen yleiset erillistutkimusten sopimusehdot ja laadunvarmistus</a:t>
            </a:r>
          </a:p>
          <a:p>
            <a:pPr algn="l">
              <a:spcBef>
                <a:spcPts val="600"/>
              </a:spcBef>
              <a:buClr>
                <a:srgbClr val="E60F28"/>
              </a:buClr>
              <a:buSzPct val="150000"/>
            </a:pPr>
            <a:r>
              <a:rPr lang="fi-FI" sz="1600">
                <a:solidFill>
                  <a:schemeClr val="tx1"/>
                </a:solidFill>
              </a:rPr>
              <a:t>Seuraavat yleiset sopimusehdot ovat aina voimassa erillistutkimuksissa ellei tarjouksessa ole toisin määritelty.</a:t>
            </a:r>
          </a:p>
        </p:txBody>
      </p:sp>
    </p:spTree>
    <p:extLst>
      <p:ext uri="{BB962C8B-B14F-4D97-AF65-F5344CB8AC3E}">
        <p14:creationId xmlns:p14="http://schemas.microsoft.com/office/powerpoint/2010/main" val="3848384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8D50A79-C1CE-157C-9844-2D86BC37F6C9}"/>
              </a:ext>
            </a:extLst>
          </p:cNvPr>
          <p:cNvSpPr>
            <a:spLocks noGrp="1"/>
          </p:cNvSpPr>
          <p:nvPr>
            <p:ph type="dt" sz="half" idx="12"/>
          </p:nvPr>
        </p:nvSpPr>
        <p:spPr/>
        <p:txBody>
          <a:bodyPr/>
          <a:lstStyle/>
          <a:p>
            <a:r>
              <a:rPr lang="fi-FI"/>
              <a:t>13.03.2025</a:t>
            </a:r>
          </a:p>
        </p:txBody>
      </p:sp>
      <p:sp>
        <p:nvSpPr>
          <p:cNvPr id="5" name="Alatunnisteen paikkamerkki 4">
            <a:extLst>
              <a:ext uri="{FF2B5EF4-FFF2-40B4-BE49-F238E27FC236}">
                <a16:creationId xmlns:a16="http://schemas.microsoft.com/office/drawing/2014/main" id="{5EB1CCF3-6638-E585-CEB7-E7EC10DFD89F}"/>
              </a:ext>
            </a:extLst>
          </p:cNvPr>
          <p:cNvSpPr>
            <a:spLocks noGrp="1"/>
          </p:cNvSpPr>
          <p:nvPr>
            <p:ph type="ftr" sz="quarter" idx="13"/>
          </p:nvPr>
        </p:nvSpPr>
        <p:spPr/>
        <p:txBody>
          <a:bodyPr/>
          <a:lstStyle/>
          <a:p>
            <a:r>
              <a:rPr lang="fi-FI"/>
              <a:t>SPR/Rasismiin puuttuminen 2025</a:t>
            </a:r>
          </a:p>
        </p:txBody>
      </p:sp>
      <p:sp>
        <p:nvSpPr>
          <p:cNvPr id="6" name="Dian numeron paikkamerkki 5">
            <a:extLst>
              <a:ext uri="{FF2B5EF4-FFF2-40B4-BE49-F238E27FC236}">
                <a16:creationId xmlns:a16="http://schemas.microsoft.com/office/drawing/2014/main" id="{F8F07703-009E-306B-7437-4A5CBD4F62D2}"/>
              </a:ext>
            </a:extLst>
          </p:cNvPr>
          <p:cNvSpPr>
            <a:spLocks noGrp="1"/>
          </p:cNvSpPr>
          <p:nvPr>
            <p:ph type="sldNum" sz="quarter" idx="14"/>
          </p:nvPr>
        </p:nvSpPr>
        <p:spPr/>
        <p:txBody>
          <a:bodyPr/>
          <a:lstStyle/>
          <a:p>
            <a:fld id="{FE5B6939-2160-4D54-A0A9-177BFACD315D}" type="slidenum">
              <a:rPr lang="fi-FI" smtClean="0"/>
              <a:pPr/>
              <a:t>32</a:t>
            </a:fld>
            <a:endParaRPr lang="fi-FI"/>
          </a:p>
        </p:txBody>
      </p:sp>
      <p:sp>
        <p:nvSpPr>
          <p:cNvPr id="7" name="Otsikko 6">
            <a:extLst>
              <a:ext uri="{FF2B5EF4-FFF2-40B4-BE49-F238E27FC236}">
                <a16:creationId xmlns:a16="http://schemas.microsoft.com/office/drawing/2014/main" id="{6914D9F9-FB61-BAE9-4C11-1CE61F2CF7D6}"/>
              </a:ext>
            </a:extLst>
          </p:cNvPr>
          <p:cNvSpPr>
            <a:spLocks noGrp="1"/>
          </p:cNvSpPr>
          <p:nvPr>
            <p:ph type="title"/>
          </p:nvPr>
        </p:nvSpPr>
        <p:spPr/>
        <p:txBody>
          <a:bodyPr/>
          <a:lstStyle/>
          <a:p>
            <a:r>
              <a:rPr lang="en-GB"/>
              <a:t>Quality guarantee</a:t>
            </a:r>
          </a:p>
        </p:txBody>
      </p:sp>
      <p:sp>
        <p:nvSpPr>
          <p:cNvPr id="3" name="Tekstin paikkamerkki 2">
            <a:extLst>
              <a:ext uri="{FF2B5EF4-FFF2-40B4-BE49-F238E27FC236}">
                <a16:creationId xmlns:a16="http://schemas.microsoft.com/office/drawing/2014/main" id="{7657B638-DC0E-9924-1958-7014DAF788F2}"/>
              </a:ext>
            </a:extLst>
          </p:cNvPr>
          <p:cNvSpPr>
            <a:spLocks noGrp="1"/>
          </p:cNvSpPr>
          <p:nvPr>
            <p:ph type="body" sz="quarter" idx="11"/>
          </p:nvPr>
        </p:nvSpPr>
        <p:spPr>
          <a:prstGeom prst="rect">
            <a:avLst/>
          </a:prstGeom>
        </p:spPr>
        <p:txBody>
          <a:bodyPr>
            <a:noAutofit/>
          </a:bodyPr>
          <a:lstStyle/>
          <a:p>
            <a:pPr>
              <a:buClr>
                <a:schemeClr val="tx2"/>
              </a:buClr>
            </a:pPr>
            <a:r>
              <a:rPr lang="en-US" sz="2400"/>
              <a:t>SGS Fimko has granted </a:t>
            </a:r>
            <a:r>
              <a:rPr lang="en-US" sz="2400" err="1"/>
              <a:t>Taloustutkimus</a:t>
            </a:r>
            <a:r>
              <a:rPr lang="en-US" sz="2400"/>
              <a:t> Oy ISO 20252 certificate. This research project has been conducted according to ISO 20252 standard and Finnish law. </a:t>
            </a:r>
          </a:p>
          <a:p>
            <a:pPr>
              <a:buClr>
                <a:schemeClr val="tx2"/>
              </a:buClr>
            </a:pPr>
            <a:r>
              <a:rPr lang="en-US" sz="2400"/>
              <a:t>All information we receive during this research process is kept strictly confidential at </a:t>
            </a:r>
            <a:r>
              <a:rPr lang="en-US" sz="2400" err="1"/>
              <a:t>Taloustutkimus</a:t>
            </a:r>
            <a:r>
              <a:rPr lang="en-US" sz="2400"/>
              <a:t> Oy. This concerns both the client specific information and the information from respondents or other sources.</a:t>
            </a:r>
          </a:p>
          <a:p>
            <a:pPr>
              <a:buClr>
                <a:schemeClr val="tx2"/>
              </a:buClr>
            </a:pPr>
            <a:r>
              <a:rPr lang="en-US" sz="2400" err="1"/>
              <a:t>Taloustutkimus</a:t>
            </a:r>
            <a:r>
              <a:rPr lang="en-US" sz="2400"/>
              <a:t> Oy also follows ICC/ESOMAR International Code of Marketing and Social Research Practice.</a:t>
            </a:r>
          </a:p>
          <a:p>
            <a:pPr>
              <a:buClr>
                <a:schemeClr val="tx2"/>
              </a:buClr>
            </a:pPr>
            <a:r>
              <a:rPr lang="en-US" sz="2400" err="1"/>
              <a:t>Taloustutkimus</a:t>
            </a:r>
            <a:r>
              <a:rPr lang="en-US" sz="2400"/>
              <a:t> has not used sub-suppliers in this research project.</a:t>
            </a:r>
          </a:p>
        </p:txBody>
      </p:sp>
    </p:spTree>
    <p:extLst>
      <p:ext uri="{BB962C8B-B14F-4D97-AF65-F5344CB8AC3E}">
        <p14:creationId xmlns:p14="http://schemas.microsoft.com/office/powerpoint/2010/main" val="216080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02791" y="457959"/>
            <a:ext cx="11276083" cy="369332"/>
          </a:xfrm>
          <a:prstGeom prst="rect">
            <a:avLst/>
          </a:prstGeom>
          <a:noFill/>
        </p:spPr>
        <p:txBody>
          <a:bodyPr wrap="square" rtlCol="0">
            <a:spAutoFit/>
          </a:bodyPr>
          <a:lstStyle/>
          <a:p>
            <a:r>
              <a:rPr lang="fi-FI" sz="1800" b="1" kern="1200">
                <a:solidFill>
                  <a:schemeClr val="tx2"/>
                </a:solidFill>
                <a:effectLst/>
                <a:latin typeface="+mn-lt"/>
                <a:ea typeface="+mn-ea"/>
                <a:cs typeface="+mn-cs"/>
              </a:rPr>
              <a:t>LUOTETTAVUUSRAJATAULUKKO 95 %:N TASOLLE</a:t>
            </a:r>
            <a:endParaRPr lang="fi-FI" sz="1800" kern="1200">
              <a:solidFill>
                <a:schemeClr val="tx2"/>
              </a:solidFill>
              <a:effectLst/>
              <a:latin typeface="+mn-lt"/>
              <a:ea typeface="+mn-ea"/>
              <a:cs typeface="+mn-cs"/>
            </a:endParaRPr>
          </a:p>
        </p:txBody>
      </p:sp>
      <p:sp>
        <p:nvSpPr>
          <p:cNvPr id="5" name="Tekstiruutu 4">
            <a:extLst>
              <a:ext uri="{FF2B5EF4-FFF2-40B4-BE49-F238E27FC236}">
                <a16:creationId xmlns:a16="http://schemas.microsoft.com/office/drawing/2014/main" id="{96C0C770-9A60-49BC-B5B2-5921C894D1AC}"/>
              </a:ext>
            </a:extLst>
          </p:cNvPr>
          <p:cNvSpPr txBox="1"/>
          <p:nvPr/>
        </p:nvSpPr>
        <p:spPr>
          <a:xfrm>
            <a:off x="436234" y="4893150"/>
            <a:ext cx="3420000" cy="1077218"/>
          </a:xfrm>
          <a:prstGeom prst="rect">
            <a:avLst/>
          </a:prstGeom>
          <a:noFill/>
          <a:ln w="95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effectLst/>
                <a:latin typeface="+mn-lt"/>
              </a:rPr>
              <a:t>Esimerkki 1</a:t>
            </a:r>
          </a:p>
          <a:p>
            <a:pPr marL="0" marR="0" lvl="0" indent="0" algn="l" defTabSz="914400" rtl="0" eaLnBrk="1" fontAlgn="auto" latinLnBrk="0" hangingPunct="1">
              <a:lnSpc>
                <a:spcPct val="100000"/>
              </a:lnSpc>
              <a:spcBef>
                <a:spcPts val="0"/>
              </a:spcBef>
              <a:spcAft>
                <a:spcPts val="0"/>
              </a:spcAft>
              <a:buClrTx/>
              <a:buSzTx/>
              <a:buFontTx/>
              <a:buNone/>
              <a:tabLst/>
              <a:defRPr/>
            </a:pPr>
            <a:br>
              <a:rPr lang="fi-FI" sz="400">
                <a:effectLst/>
                <a:latin typeface="+mn-lt"/>
              </a:rPr>
            </a:br>
            <a:r>
              <a:rPr lang="fi-FI" sz="1200">
                <a:effectLst/>
                <a:latin typeface="+mn-lt"/>
              </a:rPr>
              <a:t>Jos tuhannesta vastaajasta 5 % on ostanut</a:t>
            </a:r>
            <a:br>
              <a:rPr lang="fi-FI" sz="1200">
                <a:effectLst/>
                <a:latin typeface="+mn-lt"/>
              </a:rPr>
            </a:br>
            <a:r>
              <a:rPr lang="fi-FI" sz="1200">
                <a:effectLst/>
                <a:latin typeface="+mn-lt"/>
              </a:rPr>
              <a:t>tuotetta, on virhemarginaali ±1,4 prosenttiyksikköä. Koko väestössä on siis 95 %:n luotettavuustason mukaan 3,6–6,4 % tuotetta ostaneita.</a:t>
            </a:r>
            <a:endParaRPr lang="fi-FI" sz="1200">
              <a:effectLst/>
              <a:latin typeface="+mn-lt"/>
              <a:ea typeface="Times New Roman" panose="02020603050405020304" pitchFamily="18" charset="0"/>
            </a:endParaRPr>
          </a:p>
        </p:txBody>
      </p:sp>
      <p:sp>
        <p:nvSpPr>
          <p:cNvPr id="6" name="Tekstiruutu 5">
            <a:extLst>
              <a:ext uri="{FF2B5EF4-FFF2-40B4-BE49-F238E27FC236}">
                <a16:creationId xmlns:a16="http://schemas.microsoft.com/office/drawing/2014/main" id="{D12237D1-C425-4C6A-94EC-F93AE6F23306}"/>
              </a:ext>
            </a:extLst>
          </p:cNvPr>
          <p:cNvSpPr txBox="1"/>
          <p:nvPr/>
        </p:nvSpPr>
        <p:spPr>
          <a:xfrm>
            <a:off x="4085509" y="4894531"/>
            <a:ext cx="3420000" cy="1077218"/>
          </a:xfrm>
          <a:prstGeom prst="rect">
            <a:avLst/>
          </a:prstGeom>
          <a:noFill/>
          <a:ln w="9525">
            <a:noFill/>
          </a:ln>
        </p:spPr>
        <p:txBody>
          <a:bodyPr wrap="square" rtlCol="0">
            <a:spAutoFit/>
          </a:bodyPr>
          <a:lstStyle/>
          <a:p>
            <a:pPr>
              <a:spcAft>
                <a:spcPts val="0"/>
              </a:spcAft>
            </a:pPr>
            <a:r>
              <a:rPr lang="fi-FI" sz="1200" b="1">
                <a:effectLst/>
              </a:rPr>
              <a:t>Esimerkki 2</a:t>
            </a:r>
            <a:br>
              <a:rPr lang="fi-FI" sz="1200">
                <a:effectLst/>
              </a:rPr>
            </a:br>
            <a:endParaRPr lang="fi-FI" sz="400">
              <a:effectLst/>
            </a:endParaRPr>
          </a:p>
          <a:p>
            <a:pPr>
              <a:spcAft>
                <a:spcPts val="0"/>
              </a:spcAft>
            </a:pPr>
            <a:r>
              <a:rPr lang="fi-FI" sz="1200">
                <a:effectLst/>
              </a:rPr>
              <a:t>Oletetaan ennen tutkimusta, että tuotteen markkinaosuus on noin 15 %. Halutaan selvittää </a:t>
            </a:r>
          </a:p>
          <a:p>
            <a:pPr>
              <a:spcAft>
                <a:spcPts val="0"/>
              </a:spcAft>
            </a:pPr>
            <a:r>
              <a:rPr lang="fi-FI" sz="1200">
                <a:effectLst/>
              </a:rPr>
              <a:t>asia ±1 prosenttiyksikön tarkkuudella. Tutkimukseen tarvitaan 5000 vastaajaa.</a:t>
            </a:r>
            <a:endParaRPr lang="fi-FI" sz="1200">
              <a:effectLst/>
              <a:latin typeface="Times New Roman" panose="02020603050405020304" pitchFamily="18" charset="0"/>
              <a:ea typeface="Times New Roman" panose="02020603050405020304" pitchFamily="18" charset="0"/>
            </a:endParaRPr>
          </a:p>
        </p:txBody>
      </p:sp>
      <p:sp>
        <p:nvSpPr>
          <p:cNvPr id="7" name="Tekstiruutu 6">
            <a:extLst>
              <a:ext uri="{FF2B5EF4-FFF2-40B4-BE49-F238E27FC236}">
                <a16:creationId xmlns:a16="http://schemas.microsoft.com/office/drawing/2014/main" id="{BAF4006A-D15C-4F46-BE44-8CB8A6C0485A}"/>
              </a:ext>
            </a:extLst>
          </p:cNvPr>
          <p:cNvSpPr txBox="1"/>
          <p:nvPr/>
        </p:nvSpPr>
        <p:spPr>
          <a:xfrm>
            <a:off x="7744878" y="4894531"/>
            <a:ext cx="3924000" cy="1692771"/>
          </a:xfrm>
          <a:prstGeom prst="rect">
            <a:avLst/>
          </a:prstGeom>
          <a:noFill/>
          <a:ln w="9525">
            <a:noFill/>
          </a:ln>
        </p:spPr>
        <p:txBody>
          <a:bodyPr wrap="square" rtlCol="0">
            <a:spAutoFit/>
          </a:bodyPr>
          <a:lstStyle/>
          <a:p>
            <a:pPr marL="0" indent="0">
              <a:spcAft>
                <a:spcPts val="0"/>
              </a:spcAft>
            </a:pPr>
            <a:r>
              <a:rPr lang="fi-FI" sz="1200" b="1">
                <a:effectLst/>
              </a:rPr>
              <a:t>Esimerkki 3</a:t>
            </a:r>
            <a:br>
              <a:rPr lang="fi-FI" sz="1200">
                <a:effectLst/>
              </a:rPr>
            </a:br>
            <a:br>
              <a:rPr lang="fi-FI" sz="400">
                <a:effectLst/>
              </a:rPr>
            </a:br>
            <a:r>
              <a:rPr lang="fi-FI" sz="1200">
                <a:effectLst/>
              </a:rPr>
              <a:t>a) Tuhannen vastaajan joukossa 15–19-vuotiaita on 150, </a:t>
            </a:r>
          </a:p>
          <a:p>
            <a:pPr>
              <a:spcAft>
                <a:spcPts val="0"/>
              </a:spcAft>
            </a:pPr>
            <a:r>
              <a:rPr lang="fi-FI" sz="1200">
                <a:effectLst/>
              </a:rPr>
              <a:t>ja näistä 10 % ilmoittaa ostavansa säännöllisesti tuotetta X. </a:t>
            </a:r>
          </a:p>
          <a:p>
            <a:pPr>
              <a:spcAft>
                <a:spcPts val="0"/>
              </a:spcAft>
            </a:pPr>
            <a:r>
              <a:rPr lang="fi-FI" sz="1200">
                <a:effectLst/>
              </a:rPr>
              <a:t>Todellinen ostajien osuus 95 %:n luotettavuustasolla on </a:t>
            </a:r>
          </a:p>
          <a:p>
            <a:pPr>
              <a:spcAft>
                <a:spcPts val="0"/>
              </a:spcAft>
            </a:pPr>
            <a:r>
              <a:rPr lang="fi-FI" sz="1200">
                <a:effectLst/>
              </a:rPr>
              <a:t>10 % ±4,9 eli 5,1–14,9 %.</a:t>
            </a:r>
            <a:br>
              <a:rPr lang="fi-FI" sz="1200">
                <a:effectLst/>
              </a:rPr>
            </a:br>
            <a:br>
              <a:rPr lang="fi-FI" sz="400">
                <a:effectLst/>
              </a:rPr>
            </a:br>
            <a:r>
              <a:rPr lang="fi-FI" sz="1200">
                <a:effectLst/>
              </a:rPr>
              <a:t>b) Jos otoskoko olisi puolta pienempi eli 500, </a:t>
            </a:r>
            <a:br>
              <a:rPr lang="fi-FI" sz="1200">
                <a:effectLst/>
              </a:rPr>
            </a:br>
            <a:r>
              <a:rPr lang="fi-FI" sz="1200">
                <a:effectLst/>
              </a:rPr>
              <a:t>15–19-vuotiaita vastaajia olisi 75 ja todellinen </a:t>
            </a:r>
          </a:p>
          <a:p>
            <a:pPr>
              <a:spcAft>
                <a:spcPts val="0"/>
              </a:spcAft>
            </a:pPr>
            <a:r>
              <a:rPr lang="fi-FI" sz="1200">
                <a:effectLst/>
              </a:rPr>
              <a:t>ostajien osuus olisi 10 % ±6,9 eli 3,1–16,9 %.</a:t>
            </a:r>
            <a:endParaRPr lang="fi-FI" sz="1200">
              <a:effectLst/>
              <a:latin typeface="+mn-lt"/>
              <a:ea typeface="Times New Roman" panose="02020603050405020304" pitchFamily="18" charset="0"/>
            </a:endParaRPr>
          </a:p>
        </p:txBody>
      </p:sp>
      <p:sp>
        <p:nvSpPr>
          <p:cNvPr id="8" name="Suorakulmio 7">
            <a:extLst>
              <a:ext uri="{FF2B5EF4-FFF2-40B4-BE49-F238E27FC236}">
                <a16:creationId xmlns:a16="http://schemas.microsoft.com/office/drawing/2014/main" id="{645621B0-12EE-4D3B-95CA-BF4D6C202A82}"/>
              </a:ext>
            </a:extLst>
          </p:cNvPr>
          <p:cNvSpPr/>
          <p:nvPr/>
        </p:nvSpPr>
        <p:spPr>
          <a:xfrm>
            <a:off x="436233" y="4877440"/>
            <a:ext cx="11104380" cy="1754060"/>
          </a:xfrm>
          <a:prstGeom prst="rect">
            <a:avLst/>
          </a:prstGeom>
          <a:noFill/>
          <a:ln w="9525">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uora yhdysviiva 8">
            <a:extLst>
              <a:ext uri="{FF2B5EF4-FFF2-40B4-BE49-F238E27FC236}">
                <a16:creationId xmlns:a16="http://schemas.microsoft.com/office/drawing/2014/main" id="{C377BD21-C96F-411D-B406-6A1AB1F98F65}"/>
              </a:ext>
            </a:extLst>
          </p:cNvPr>
          <p:cNvCxnSpPr>
            <a:cxnSpLocks/>
          </p:cNvCxnSpPr>
          <p:nvPr/>
        </p:nvCxnSpPr>
        <p:spPr>
          <a:xfrm>
            <a:off x="385623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E29092E7-F4E6-4A42-82A1-1795652B65BA}"/>
              </a:ext>
            </a:extLst>
          </p:cNvPr>
          <p:cNvCxnSpPr>
            <a:cxnSpLocks/>
          </p:cNvCxnSpPr>
          <p:nvPr/>
        </p:nvCxnSpPr>
        <p:spPr>
          <a:xfrm>
            <a:off x="757774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pic>
        <p:nvPicPr>
          <p:cNvPr id="11" name="Kuva 10">
            <a:extLst>
              <a:ext uri="{FF2B5EF4-FFF2-40B4-BE49-F238E27FC236}">
                <a16:creationId xmlns:a16="http://schemas.microsoft.com/office/drawing/2014/main" id="{D7B47734-3D47-4F56-ADC0-73A4FA4DB370}"/>
              </a:ext>
            </a:extLst>
          </p:cNvPr>
          <p:cNvPicPr>
            <a:picLocks noChangeAspect="1"/>
          </p:cNvPicPr>
          <p:nvPr/>
        </p:nvPicPr>
        <p:blipFill>
          <a:blip r:embed="rId2"/>
          <a:stretch>
            <a:fillRect/>
          </a:stretch>
        </p:blipFill>
        <p:spPr>
          <a:xfrm>
            <a:off x="400050" y="828675"/>
            <a:ext cx="11182350" cy="3981450"/>
          </a:xfrm>
          <a:prstGeom prst="rect">
            <a:avLst/>
          </a:prstGeom>
        </p:spPr>
      </p:pic>
      <p:sp>
        <p:nvSpPr>
          <p:cNvPr id="12" name="Suorakulmio 11">
            <a:extLst>
              <a:ext uri="{FF2B5EF4-FFF2-40B4-BE49-F238E27FC236}">
                <a16:creationId xmlns:a16="http://schemas.microsoft.com/office/drawing/2014/main" id="{BAF6EAC5-37F2-438C-ACCC-9A4D14C7A64D}"/>
              </a:ext>
            </a:extLst>
          </p:cNvPr>
          <p:cNvSpPr/>
          <p:nvPr/>
        </p:nvSpPr>
        <p:spPr>
          <a:xfrm>
            <a:off x="436233" y="4781550"/>
            <a:ext cx="111043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49658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198583" y="554798"/>
            <a:ext cx="11276083" cy="369332"/>
          </a:xfrm>
          <a:prstGeom prst="rect">
            <a:avLst/>
          </a:prstGeom>
          <a:noFill/>
        </p:spPr>
        <p:txBody>
          <a:bodyPr wrap="square" rtlCol="0">
            <a:spAutoFit/>
          </a:bodyPr>
          <a:lstStyle/>
          <a:p>
            <a:r>
              <a:rPr lang="fi-FI" sz="1800" b="1" kern="1200">
                <a:solidFill>
                  <a:schemeClr val="tx2"/>
                </a:solidFill>
                <a:effectLst/>
                <a:latin typeface="+mn-lt"/>
                <a:ea typeface="+mn-ea"/>
                <a:cs typeface="+mn-cs"/>
              </a:rPr>
              <a:t>KAHDESTA ERI TUTKIMUKSESTA SAATUJEN TULOSTEN VÄLISTEN EROJEN LUOTETTAVUUSTAULUKKO 95 %:N TASOLLE</a:t>
            </a:r>
            <a:endParaRPr lang="fi-FI" sz="1800" kern="1200">
              <a:solidFill>
                <a:schemeClr val="tx2"/>
              </a:solidFill>
              <a:effectLst/>
              <a:latin typeface="+mn-lt"/>
              <a:ea typeface="+mn-ea"/>
              <a:cs typeface="+mn-cs"/>
            </a:endParaRPr>
          </a:p>
        </p:txBody>
      </p:sp>
      <p:pic>
        <p:nvPicPr>
          <p:cNvPr id="5" name="Kuva 4"/>
          <p:cNvPicPr>
            <a:picLocks noChangeAspect="1"/>
          </p:cNvPicPr>
          <p:nvPr/>
        </p:nvPicPr>
        <p:blipFill>
          <a:blip r:embed="rId2"/>
          <a:stretch>
            <a:fillRect/>
          </a:stretch>
        </p:blipFill>
        <p:spPr>
          <a:xfrm>
            <a:off x="232023" y="1055417"/>
            <a:ext cx="2868756" cy="2449105"/>
          </a:xfrm>
          <a:prstGeom prst="rect">
            <a:avLst/>
          </a:prstGeom>
        </p:spPr>
      </p:pic>
      <p:pic>
        <p:nvPicPr>
          <p:cNvPr id="6" name="Kuva 5"/>
          <p:cNvPicPr>
            <a:picLocks noChangeAspect="1"/>
          </p:cNvPicPr>
          <p:nvPr/>
        </p:nvPicPr>
        <p:blipFill>
          <a:blip r:embed="rId3"/>
          <a:stretch>
            <a:fillRect/>
          </a:stretch>
        </p:blipFill>
        <p:spPr>
          <a:xfrm>
            <a:off x="3193739" y="1084551"/>
            <a:ext cx="2834359" cy="2414708"/>
          </a:xfrm>
          <a:prstGeom prst="rect">
            <a:avLst/>
          </a:prstGeom>
        </p:spPr>
      </p:pic>
      <p:pic>
        <p:nvPicPr>
          <p:cNvPr id="7" name="Kuva 6"/>
          <p:cNvPicPr>
            <a:picLocks noChangeAspect="1"/>
          </p:cNvPicPr>
          <p:nvPr/>
        </p:nvPicPr>
        <p:blipFill>
          <a:blip r:embed="rId4"/>
          <a:stretch>
            <a:fillRect/>
          </a:stretch>
        </p:blipFill>
        <p:spPr>
          <a:xfrm>
            <a:off x="6094986" y="1098410"/>
            <a:ext cx="2854997" cy="2407829"/>
          </a:xfrm>
          <a:prstGeom prst="rect">
            <a:avLst/>
          </a:prstGeom>
        </p:spPr>
      </p:pic>
      <p:pic>
        <p:nvPicPr>
          <p:cNvPr id="8" name="Kuva 7"/>
          <p:cNvPicPr>
            <a:picLocks noChangeAspect="1"/>
          </p:cNvPicPr>
          <p:nvPr/>
        </p:nvPicPr>
        <p:blipFill>
          <a:blip r:embed="rId5"/>
          <a:stretch>
            <a:fillRect/>
          </a:stretch>
        </p:blipFill>
        <p:spPr>
          <a:xfrm>
            <a:off x="9027291" y="1131091"/>
            <a:ext cx="2861876" cy="2373431"/>
          </a:xfrm>
          <a:prstGeom prst="rect">
            <a:avLst/>
          </a:prstGeom>
        </p:spPr>
      </p:pic>
      <p:pic>
        <p:nvPicPr>
          <p:cNvPr id="9" name="Kuva 8"/>
          <p:cNvPicPr>
            <a:picLocks noChangeAspect="1"/>
          </p:cNvPicPr>
          <p:nvPr/>
        </p:nvPicPr>
        <p:blipFill>
          <a:blip r:embed="rId6"/>
          <a:stretch>
            <a:fillRect/>
          </a:stretch>
        </p:blipFill>
        <p:spPr>
          <a:xfrm>
            <a:off x="263283" y="3837420"/>
            <a:ext cx="2875636" cy="2400949"/>
          </a:xfrm>
          <a:prstGeom prst="rect">
            <a:avLst/>
          </a:prstGeom>
        </p:spPr>
      </p:pic>
      <p:sp>
        <p:nvSpPr>
          <p:cNvPr id="10" name="Tekstiruutu 9"/>
          <p:cNvSpPr txBox="1"/>
          <p:nvPr/>
        </p:nvSpPr>
        <p:spPr>
          <a:xfrm>
            <a:off x="3511714" y="3894317"/>
            <a:ext cx="8508804" cy="2492990"/>
          </a:xfrm>
          <a:prstGeom prst="rect">
            <a:avLst/>
          </a:prstGeom>
          <a:noFill/>
        </p:spPr>
        <p:txBody>
          <a:bodyPr wrap="square" rtlCol="0">
            <a:spAutoFit/>
          </a:bodyPr>
          <a:lstStyle/>
          <a:p>
            <a:r>
              <a:rPr lang="fi-FI" sz="1200" kern="1200">
                <a:solidFill>
                  <a:schemeClr val="tx1"/>
                </a:solidFill>
                <a:effectLst/>
                <a:latin typeface="+mj-lt"/>
                <a:ea typeface="+mn-ea"/>
                <a:cs typeface="+mn-cs"/>
              </a:rPr>
              <a:t>Näiden taulukoiden avulla voidaan arvioida eri-suuruisten otosten ja eri tutkimusten avulla saatujen prosenttilukujen erotusten merkitsevyyttä.</a:t>
            </a:r>
          </a:p>
          <a:p>
            <a:r>
              <a:rPr lang="fi-FI" sz="1200" kern="1200">
                <a:solidFill>
                  <a:schemeClr val="tx1"/>
                </a:solidFill>
                <a:effectLst/>
                <a:latin typeface="+mj-lt"/>
                <a:ea typeface="+mn-ea"/>
                <a:cs typeface="+mn-cs"/>
              </a:rPr>
              <a:t> </a:t>
            </a:r>
          </a:p>
          <a:p>
            <a:r>
              <a:rPr lang="fi-FI" sz="1200" kern="1200">
                <a:solidFill>
                  <a:schemeClr val="tx1"/>
                </a:solidFill>
                <a:effectLst/>
                <a:latin typeface="+mj-lt"/>
                <a:ea typeface="+mn-ea"/>
                <a:cs typeface="+mn-cs"/>
              </a:rPr>
              <a:t>Taulukoista valitaan aina se, jossa p (=prosenttiluku) on lähinnä saatua tulosta/osuutta.</a:t>
            </a:r>
            <a:endParaRPr lang="fi-FI" sz="1200" b="1" kern="1200">
              <a:solidFill>
                <a:schemeClr val="tx1"/>
              </a:solidFill>
              <a:effectLst/>
              <a:latin typeface="+mj-lt"/>
              <a:ea typeface="+mn-ea"/>
              <a:cs typeface="+mn-cs"/>
            </a:endParaRPr>
          </a:p>
          <a:p>
            <a:endParaRPr lang="fi-FI" sz="1200" b="1" kern="1200">
              <a:solidFill>
                <a:schemeClr val="tx1"/>
              </a:solidFill>
              <a:effectLst/>
              <a:latin typeface="+mj-lt"/>
              <a:ea typeface="+mn-ea"/>
              <a:cs typeface="+mn-cs"/>
            </a:endParaRPr>
          </a:p>
          <a:p>
            <a:r>
              <a:rPr lang="fi-FI" sz="1200" b="1" kern="1200">
                <a:solidFill>
                  <a:schemeClr val="tx1"/>
                </a:solidFill>
                <a:effectLst/>
                <a:ea typeface="+mn-ea"/>
                <a:cs typeface="+mn-cs"/>
              </a:rPr>
              <a:t>ESIMERKKI</a:t>
            </a:r>
          </a:p>
          <a:p>
            <a:r>
              <a:rPr lang="fi-FI" sz="1200" kern="1200">
                <a:solidFill>
                  <a:schemeClr val="tx1"/>
                </a:solidFill>
                <a:effectLst/>
                <a:latin typeface="+mj-lt"/>
                <a:ea typeface="+mn-ea"/>
                <a:cs typeface="+mn-cs"/>
              </a:rPr>
              <a:t> </a:t>
            </a:r>
          </a:p>
          <a:p>
            <a:r>
              <a:rPr lang="fi-FI" sz="1200" kern="1200">
                <a:solidFill>
                  <a:schemeClr val="tx1"/>
                </a:solidFill>
                <a:effectLst/>
                <a:latin typeface="+mj-lt"/>
                <a:ea typeface="+mn-ea"/>
                <a:cs typeface="+mn-cs"/>
              </a:rPr>
              <a:t>Tehtiin kaksi eri tutkimusta eri aikoina. Toisessa oli 250 vastaajaa ja toisessa 1000. Tuotteen markkina-osuus oli pienemmässä tutkimuksessa 37 % ja suuremmassa 35 %.</a:t>
            </a:r>
          </a:p>
          <a:p>
            <a:r>
              <a:rPr lang="fi-FI" sz="1200" kern="1200">
                <a:solidFill>
                  <a:schemeClr val="tx1"/>
                </a:solidFill>
                <a:effectLst/>
                <a:latin typeface="+mj-lt"/>
                <a:ea typeface="+mn-ea"/>
                <a:cs typeface="+mn-cs"/>
              </a:rPr>
              <a:t> </a:t>
            </a:r>
          </a:p>
          <a:p>
            <a:r>
              <a:rPr lang="fi-FI" sz="1200" kern="1200">
                <a:solidFill>
                  <a:schemeClr val="tx1"/>
                </a:solidFill>
                <a:effectLst/>
                <a:latin typeface="+mj-lt"/>
                <a:ea typeface="+mn-ea"/>
                <a:cs typeface="+mn-cs"/>
              </a:rPr>
              <a:t>Tarkasteluun valitaan taulukko p = 40 tai 60 %, koska saadut tulokset ovat kaikkein lähimpänä sitä. Taulukosta katsotaan luku otoskokojen 1000 ja 250 risteyskohdasta. Tässä tapauksessa tulosten eron merkitsevyyteen olisi vaadittu 6,8 prosenttiyksikön  ero, joten tehtyjen tutkimusten tulosten ero (2 prosenttiyksikköä) ei ollut merkitsevä.</a:t>
            </a:r>
          </a:p>
        </p:txBody>
      </p:sp>
    </p:spTree>
    <p:extLst>
      <p:ext uri="{BB962C8B-B14F-4D97-AF65-F5344CB8AC3E}">
        <p14:creationId xmlns:p14="http://schemas.microsoft.com/office/powerpoint/2010/main" val="2082598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ruutu 7">
            <a:extLst>
              <a:ext uri="{FF2B5EF4-FFF2-40B4-BE49-F238E27FC236}">
                <a16:creationId xmlns:a16="http://schemas.microsoft.com/office/drawing/2014/main" id="{FAA0CFD3-BE34-4B2A-B6F4-6CB834160B0F}"/>
              </a:ext>
            </a:extLst>
          </p:cNvPr>
          <p:cNvSpPr txBox="1"/>
          <p:nvPr/>
        </p:nvSpPr>
        <p:spPr>
          <a:xfrm>
            <a:off x="265197" y="1446711"/>
            <a:ext cx="1376516" cy="504497"/>
          </a:xfrm>
          <a:prstGeom prst="rect">
            <a:avLst/>
          </a:prstGeom>
          <a:noFill/>
        </p:spPr>
        <p:txBody>
          <a:bodyPr wrap="square" rtlCol="0">
            <a:spAutoFit/>
          </a:bodyPr>
          <a:lstStyle/>
          <a:p>
            <a:r>
              <a:rPr lang="fi-FI" sz="900" b="1">
                <a:solidFill>
                  <a:srgbClr val="E60F28"/>
                </a:solidFill>
              </a:rPr>
              <a:t>Sukupuoli:</a:t>
            </a:r>
          </a:p>
          <a:p>
            <a:pPr marL="171450" indent="-171450">
              <a:lnSpc>
                <a:spcPts val="1000"/>
              </a:lnSpc>
              <a:buClr>
                <a:srgbClr val="E60F28"/>
              </a:buClr>
              <a:buFont typeface="Arial" panose="020B0604020202020204" pitchFamily="34" charset="0"/>
              <a:buChar char="•"/>
            </a:pPr>
            <a:r>
              <a:rPr lang="fi-FI" sz="900">
                <a:solidFill>
                  <a:prstClr val="black"/>
                </a:solidFill>
              </a:rPr>
              <a:t>Mies</a:t>
            </a:r>
          </a:p>
          <a:p>
            <a:pPr marL="171450" indent="-171450">
              <a:lnSpc>
                <a:spcPts val="1000"/>
              </a:lnSpc>
              <a:buClr>
                <a:srgbClr val="E60F28"/>
              </a:buClr>
              <a:buFont typeface="Arial" panose="020B0604020202020204" pitchFamily="34" charset="0"/>
              <a:buChar char="•"/>
            </a:pPr>
            <a:r>
              <a:rPr lang="fi-FI" sz="900">
                <a:solidFill>
                  <a:prstClr val="black"/>
                </a:solidFill>
              </a:rPr>
              <a:t>Nainen</a:t>
            </a:r>
          </a:p>
        </p:txBody>
      </p:sp>
      <p:sp>
        <p:nvSpPr>
          <p:cNvPr id="10" name="Tekstiruutu 9">
            <a:extLst>
              <a:ext uri="{FF2B5EF4-FFF2-40B4-BE49-F238E27FC236}">
                <a16:creationId xmlns:a16="http://schemas.microsoft.com/office/drawing/2014/main" id="{314199FA-AE4E-4C5D-BB8C-9EC41D582C3A}"/>
              </a:ext>
            </a:extLst>
          </p:cNvPr>
          <p:cNvSpPr txBox="1"/>
          <p:nvPr/>
        </p:nvSpPr>
        <p:spPr>
          <a:xfrm>
            <a:off x="265197" y="2064213"/>
            <a:ext cx="1671757" cy="230832"/>
          </a:xfrm>
          <a:prstGeom prst="rect">
            <a:avLst/>
          </a:prstGeom>
          <a:noFill/>
        </p:spPr>
        <p:txBody>
          <a:bodyPr wrap="square" rtlCol="0">
            <a:spAutoFit/>
          </a:bodyPr>
          <a:lstStyle/>
          <a:p>
            <a:r>
              <a:rPr lang="fi-FI" sz="900" b="1">
                <a:solidFill>
                  <a:srgbClr val="E60F28"/>
                </a:solidFill>
              </a:rPr>
              <a:t>Syntymävuosi</a:t>
            </a:r>
            <a:endParaRPr lang="fi-FI" sz="900">
              <a:solidFill>
                <a:prstClr val="black"/>
              </a:solidFill>
            </a:endParaRPr>
          </a:p>
        </p:txBody>
      </p:sp>
      <p:sp>
        <p:nvSpPr>
          <p:cNvPr id="13" name="Tekstiruutu 12">
            <a:extLst>
              <a:ext uri="{FF2B5EF4-FFF2-40B4-BE49-F238E27FC236}">
                <a16:creationId xmlns:a16="http://schemas.microsoft.com/office/drawing/2014/main" id="{8A582FF9-027C-4EDC-9E8B-DDD16B43E87F}"/>
              </a:ext>
            </a:extLst>
          </p:cNvPr>
          <p:cNvSpPr txBox="1"/>
          <p:nvPr/>
        </p:nvSpPr>
        <p:spPr>
          <a:xfrm>
            <a:off x="4615767" y="2289885"/>
            <a:ext cx="2101407" cy="1000274"/>
          </a:xfrm>
          <a:prstGeom prst="rect">
            <a:avLst/>
          </a:prstGeom>
          <a:noFill/>
        </p:spPr>
        <p:txBody>
          <a:bodyPr wrap="square" rtlCol="0">
            <a:spAutoFit/>
          </a:bodyPr>
          <a:lstStyle/>
          <a:p>
            <a:r>
              <a:rPr lang="fi-FI" sz="900" b="1">
                <a:solidFill>
                  <a:srgbClr val="E60F28"/>
                </a:solidFill>
              </a:rPr>
              <a:t>Kotona asuvien lasten iät</a:t>
            </a:r>
          </a:p>
          <a:p>
            <a:pPr marL="171450" indent="-171450">
              <a:lnSpc>
                <a:spcPts val="1000"/>
              </a:lnSpc>
              <a:buClr>
                <a:srgbClr val="E60F28"/>
              </a:buClr>
              <a:buFont typeface="Arial" panose="020B0604020202020204" pitchFamily="34" charset="0"/>
              <a:buChar char="•"/>
            </a:pPr>
            <a:r>
              <a:rPr lang="fi-FI" sz="900">
                <a:solidFill>
                  <a:prstClr val="black"/>
                </a:solidFill>
              </a:rPr>
              <a:t>0–2 vuotta</a:t>
            </a:r>
          </a:p>
          <a:p>
            <a:pPr marL="171450" indent="-171450">
              <a:lnSpc>
                <a:spcPts val="1000"/>
              </a:lnSpc>
              <a:buClr>
                <a:srgbClr val="E60F28"/>
              </a:buClr>
              <a:buFont typeface="Arial" panose="020B0604020202020204" pitchFamily="34" charset="0"/>
              <a:buChar char="•"/>
            </a:pPr>
            <a:r>
              <a:rPr lang="fi-FI" sz="900">
                <a:solidFill>
                  <a:prstClr val="black"/>
                </a:solidFill>
              </a:rPr>
              <a:t>3–6 vuotta</a:t>
            </a:r>
          </a:p>
          <a:p>
            <a:pPr marL="171450" indent="-171450">
              <a:lnSpc>
                <a:spcPts val="1000"/>
              </a:lnSpc>
              <a:buClr>
                <a:srgbClr val="E60F28"/>
              </a:buClr>
              <a:buFont typeface="Arial" panose="020B0604020202020204" pitchFamily="34" charset="0"/>
              <a:buChar char="•"/>
            </a:pPr>
            <a:r>
              <a:rPr lang="fi-FI" sz="900">
                <a:solidFill>
                  <a:prstClr val="black"/>
                </a:solidFill>
              </a:rPr>
              <a:t>7–12 vuotta</a:t>
            </a:r>
          </a:p>
          <a:p>
            <a:pPr marL="171450" indent="-171450">
              <a:lnSpc>
                <a:spcPts val="1000"/>
              </a:lnSpc>
              <a:buClr>
                <a:srgbClr val="E60F28"/>
              </a:buClr>
              <a:buFont typeface="Arial" panose="020B0604020202020204" pitchFamily="34" charset="0"/>
              <a:buChar char="•"/>
            </a:pPr>
            <a:r>
              <a:rPr lang="fi-FI" sz="900">
                <a:solidFill>
                  <a:prstClr val="black"/>
                </a:solidFill>
              </a:rPr>
              <a:t>13–15 vuotta</a:t>
            </a:r>
          </a:p>
          <a:p>
            <a:pPr marL="171450" indent="-171450">
              <a:lnSpc>
                <a:spcPts val="1000"/>
              </a:lnSpc>
              <a:buClr>
                <a:srgbClr val="E60F28"/>
              </a:buClr>
              <a:buFont typeface="Arial" panose="020B0604020202020204" pitchFamily="34" charset="0"/>
              <a:buChar char="•"/>
            </a:pPr>
            <a:r>
              <a:rPr lang="fi-FI" sz="900">
                <a:solidFill>
                  <a:prstClr val="black"/>
                </a:solidFill>
              </a:rPr>
              <a:t>16–17 vuotta</a:t>
            </a:r>
          </a:p>
          <a:p>
            <a:pPr marL="171450" indent="-171450">
              <a:lnSpc>
                <a:spcPts val="1000"/>
              </a:lnSpc>
              <a:buClr>
                <a:srgbClr val="E60F28"/>
              </a:buClr>
              <a:buFont typeface="Arial" panose="020B0604020202020204" pitchFamily="34" charset="0"/>
              <a:buChar char="•"/>
            </a:pPr>
            <a:r>
              <a:rPr lang="fi-FI" sz="900">
                <a:solidFill>
                  <a:prstClr val="black"/>
                </a:solidFill>
              </a:rPr>
              <a:t>ei alle 18-vuotiaita lapsia kotona</a:t>
            </a:r>
          </a:p>
        </p:txBody>
      </p:sp>
      <p:sp>
        <p:nvSpPr>
          <p:cNvPr id="22" name="Tekstiruutu 21">
            <a:extLst>
              <a:ext uri="{FF2B5EF4-FFF2-40B4-BE49-F238E27FC236}">
                <a16:creationId xmlns:a16="http://schemas.microsoft.com/office/drawing/2014/main" id="{2871F632-A497-459E-85A2-D1A8DF11AAA1}"/>
              </a:ext>
            </a:extLst>
          </p:cNvPr>
          <p:cNvSpPr txBox="1"/>
          <p:nvPr/>
        </p:nvSpPr>
        <p:spPr>
          <a:xfrm>
            <a:off x="2363113" y="2503966"/>
            <a:ext cx="2143312" cy="1513235"/>
          </a:xfrm>
          <a:prstGeom prst="rect">
            <a:avLst/>
          </a:prstGeom>
          <a:noFill/>
        </p:spPr>
        <p:txBody>
          <a:bodyPr wrap="square" rtlCol="0">
            <a:spAutoFit/>
          </a:bodyPr>
          <a:lstStyle/>
          <a:p>
            <a:r>
              <a:rPr lang="fi-FI" sz="900" b="1">
                <a:solidFill>
                  <a:srgbClr val="E60F28"/>
                </a:solidFill>
              </a:rPr>
              <a:t>Ammatti/asema:</a:t>
            </a:r>
          </a:p>
          <a:p>
            <a:pPr marL="171450" indent="-171450">
              <a:lnSpc>
                <a:spcPts val="1000"/>
              </a:lnSpc>
              <a:buClr>
                <a:srgbClr val="E60F28"/>
              </a:buClr>
              <a:buFont typeface="Arial" panose="020B0604020202020204" pitchFamily="34" charset="0"/>
              <a:buChar char="•"/>
            </a:pPr>
            <a:r>
              <a:rPr lang="fi-FI" sz="900">
                <a:solidFill>
                  <a:prstClr val="black"/>
                </a:solidFill>
              </a:rPr>
              <a:t>yrittäjä</a:t>
            </a:r>
          </a:p>
          <a:p>
            <a:pPr marL="171450" indent="-171450">
              <a:lnSpc>
                <a:spcPts val="1000"/>
              </a:lnSpc>
              <a:buClr>
                <a:srgbClr val="E60F28"/>
              </a:buClr>
              <a:buFont typeface="Arial" panose="020B0604020202020204" pitchFamily="34" charset="0"/>
              <a:buChar char="•"/>
            </a:pPr>
            <a:r>
              <a:rPr lang="fi-FI" sz="900">
                <a:solidFill>
                  <a:prstClr val="black"/>
                </a:solidFill>
              </a:rPr>
              <a:t>johtava asema</a:t>
            </a:r>
          </a:p>
          <a:p>
            <a:pPr marL="171450" indent="-171450">
              <a:lnSpc>
                <a:spcPts val="1000"/>
              </a:lnSpc>
              <a:buClr>
                <a:srgbClr val="E60F28"/>
              </a:buClr>
              <a:buFont typeface="Arial" panose="020B0604020202020204" pitchFamily="34" charset="0"/>
              <a:buChar char="•"/>
            </a:pPr>
            <a:r>
              <a:rPr lang="fi-FI" sz="900">
                <a:solidFill>
                  <a:prstClr val="black"/>
                </a:solidFill>
              </a:rPr>
              <a:t>muu ylempi toimihenkilö, asiantuntija</a:t>
            </a:r>
          </a:p>
          <a:p>
            <a:pPr marL="171450" indent="-171450">
              <a:lnSpc>
                <a:spcPts val="1000"/>
              </a:lnSpc>
              <a:buClr>
                <a:srgbClr val="E60F28"/>
              </a:buClr>
              <a:buFont typeface="Arial" panose="020B0604020202020204" pitchFamily="34" charset="0"/>
              <a:buChar char="•"/>
            </a:pPr>
            <a:r>
              <a:rPr lang="fi-FI" sz="900">
                <a:solidFill>
                  <a:prstClr val="black"/>
                </a:solidFill>
              </a:rPr>
              <a:t>toimihenkilö</a:t>
            </a:r>
          </a:p>
          <a:p>
            <a:pPr marL="171450" indent="-171450">
              <a:lnSpc>
                <a:spcPts val="1000"/>
              </a:lnSpc>
              <a:buClr>
                <a:srgbClr val="E60F28"/>
              </a:buClr>
              <a:buFont typeface="Arial" panose="020B0604020202020204" pitchFamily="34" charset="0"/>
              <a:buChar char="•"/>
            </a:pPr>
            <a:r>
              <a:rPr lang="fi-FI" sz="900">
                <a:solidFill>
                  <a:prstClr val="black"/>
                </a:solidFill>
              </a:rPr>
              <a:t>työntekijä</a:t>
            </a:r>
          </a:p>
          <a:p>
            <a:pPr marL="171450" indent="-171450">
              <a:lnSpc>
                <a:spcPts val="1000"/>
              </a:lnSpc>
              <a:buClr>
                <a:srgbClr val="E60F28"/>
              </a:buClr>
              <a:buFont typeface="Arial" panose="020B0604020202020204" pitchFamily="34" charset="0"/>
              <a:buChar char="•"/>
            </a:pPr>
            <a:r>
              <a:rPr lang="fi-FI" sz="900">
                <a:solidFill>
                  <a:prstClr val="black"/>
                </a:solidFill>
              </a:rPr>
              <a:t>maanviljelijä</a:t>
            </a:r>
          </a:p>
          <a:p>
            <a:pPr marL="171450" indent="-171450">
              <a:lnSpc>
                <a:spcPts val="1000"/>
              </a:lnSpc>
              <a:buClr>
                <a:srgbClr val="E60F28"/>
              </a:buClr>
              <a:buFont typeface="Arial" panose="020B0604020202020204" pitchFamily="34" charset="0"/>
              <a:buChar char="•"/>
            </a:pPr>
            <a:r>
              <a:rPr lang="fi-FI" sz="900">
                <a:solidFill>
                  <a:prstClr val="black"/>
                </a:solidFill>
              </a:rPr>
              <a:t>opiskelija, koululainen</a:t>
            </a:r>
          </a:p>
          <a:p>
            <a:pPr marL="171450" indent="-171450">
              <a:lnSpc>
                <a:spcPts val="1000"/>
              </a:lnSpc>
              <a:buClr>
                <a:srgbClr val="E60F28"/>
              </a:buClr>
              <a:buFont typeface="Arial" panose="020B0604020202020204" pitchFamily="34" charset="0"/>
              <a:buChar char="•"/>
            </a:pPr>
            <a:r>
              <a:rPr lang="fi-FI" sz="900">
                <a:solidFill>
                  <a:prstClr val="black"/>
                </a:solidFill>
              </a:rPr>
              <a:t>eläkeläinen</a:t>
            </a:r>
          </a:p>
          <a:p>
            <a:pPr marL="171450" indent="-171450">
              <a:lnSpc>
                <a:spcPts val="1000"/>
              </a:lnSpc>
              <a:buClr>
                <a:srgbClr val="E60F28"/>
              </a:buClr>
              <a:buFont typeface="Arial" panose="020B0604020202020204" pitchFamily="34" charset="0"/>
              <a:buChar char="•"/>
            </a:pPr>
            <a:r>
              <a:rPr lang="fi-FI" sz="900">
                <a:solidFill>
                  <a:prstClr val="black"/>
                </a:solidFill>
              </a:rPr>
              <a:t>kotiäiti/-isä</a:t>
            </a:r>
          </a:p>
          <a:p>
            <a:pPr marL="171450" indent="-171450">
              <a:lnSpc>
                <a:spcPts val="1000"/>
              </a:lnSpc>
              <a:buClr>
                <a:srgbClr val="E60F28"/>
              </a:buClr>
              <a:buFont typeface="Arial" panose="020B0604020202020204" pitchFamily="34" charset="0"/>
              <a:buChar char="•"/>
            </a:pPr>
            <a:r>
              <a:rPr lang="fi-FI" sz="900">
                <a:solidFill>
                  <a:prstClr val="black"/>
                </a:solidFill>
              </a:rPr>
              <a:t>työtön</a:t>
            </a:r>
          </a:p>
        </p:txBody>
      </p:sp>
      <p:sp>
        <p:nvSpPr>
          <p:cNvPr id="25" name="Tekstiruutu 24">
            <a:extLst>
              <a:ext uri="{FF2B5EF4-FFF2-40B4-BE49-F238E27FC236}">
                <a16:creationId xmlns:a16="http://schemas.microsoft.com/office/drawing/2014/main" id="{1915B373-E412-49F8-B068-9381C2A3B6A9}"/>
              </a:ext>
            </a:extLst>
          </p:cNvPr>
          <p:cNvSpPr txBox="1"/>
          <p:nvPr/>
        </p:nvSpPr>
        <p:spPr>
          <a:xfrm>
            <a:off x="9647974" y="1446711"/>
            <a:ext cx="1851472" cy="1661993"/>
          </a:xfrm>
          <a:prstGeom prst="rect">
            <a:avLst/>
          </a:prstGeom>
          <a:noFill/>
        </p:spPr>
        <p:txBody>
          <a:bodyPr wrap="square" rtlCol="0">
            <a:spAutoFit/>
          </a:bodyPr>
          <a:lstStyle/>
          <a:p>
            <a:pPr>
              <a:buClr>
                <a:srgbClr val="E60F28"/>
              </a:buClr>
            </a:pPr>
            <a:r>
              <a:rPr lang="fi-FI" sz="900" b="1">
                <a:solidFill>
                  <a:srgbClr val="E60F28"/>
                </a:solidFill>
              </a:rPr>
              <a:t>Kuinka monta henkilöä on yrityksen/toimipaikan, jossa työskentelet, palveluksessa?</a:t>
            </a:r>
          </a:p>
          <a:p>
            <a:pPr marL="171450" indent="-171450">
              <a:lnSpc>
                <a:spcPts val="1000"/>
              </a:lnSpc>
              <a:buClr>
                <a:srgbClr val="E60F28"/>
              </a:buClr>
              <a:buFont typeface="Arial" panose="020B0604020202020204" pitchFamily="34" charset="0"/>
              <a:buChar char="•"/>
            </a:pPr>
            <a:r>
              <a:rPr lang="fi-FI" sz="900">
                <a:solidFill>
                  <a:prstClr val="black"/>
                </a:solidFill>
              </a:rPr>
              <a:t>1–10</a:t>
            </a:r>
          </a:p>
          <a:p>
            <a:pPr marL="171450" indent="-171450">
              <a:lnSpc>
                <a:spcPts val="1000"/>
              </a:lnSpc>
              <a:buClr>
                <a:srgbClr val="E60F28"/>
              </a:buClr>
              <a:buFont typeface="Arial" panose="020B0604020202020204" pitchFamily="34" charset="0"/>
              <a:buChar char="•"/>
            </a:pPr>
            <a:r>
              <a:rPr lang="fi-FI" sz="900">
                <a:solidFill>
                  <a:prstClr val="black"/>
                </a:solidFill>
              </a:rPr>
              <a:t>11–49</a:t>
            </a:r>
          </a:p>
          <a:p>
            <a:pPr marL="171450" indent="-171450">
              <a:lnSpc>
                <a:spcPts val="1000"/>
              </a:lnSpc>
              <a:buClr>
                <a:srgbClr val="E60F28"/>
              </a:buClr>
              <a:buFont typeface="Arial" panose="020B0604020202020204" pitchFamily="34" charset="0"/>
              <a:buChar char="•"/>
            </a:pPr>
            <a:r>
              <a:rPr lang="fi-FI" sz="900">
                <a:solidFill>
                  <a:prstClr val="black"/>
                </a:solidFill>
              </a:rPr>
              <a:t>50–99</a:t>
            </a:r>
          </a:p>
          <a:p>
            <a:pPr marL="171450" indent="-171450">
              <a:lnSpc>
                <a:spcPts val="1000"/>
              </a:lnSpc>
              <a:buClr>
                <a:srgbClr val="E60F28"/>
              </a:buClr>
              <a:buFont typeface="Arial" panose="020B0604020202020204" pitchFamily="34" charset="0"/>
              <a:buChar char="•"/>
            </a:pPr>
            <a:r>
              <a:rPr lang="fi-FI" sz="900">
                <a:solidFill>
                  <a:prstClr val="black"/>
                </a:solidFill>
              </a:rPr>
              <a:t>100–249</a:t>
            </a:r>
          </a:p>
          <a:p>
            <a:pPr marL="171450" indent="-171450">
              <a:lnSpc>
                <a:spcPts val="1000"/>
              </a:lnSpc>
              <a:buClr>
                <a:srgbClr val="E60F28"/>
              </a:buClr>
              <a:buFont typeface="Arial" panose="020B0604020202020204" pitchFamily="34" charset="0"/>
              <a:buChar char="•"/>
            </a:pPr>
            <a:r>
              <a:rPr lang="fi-FI" sz="900">
                <a:solidFill>
                  <a:prstClr val="black"/>
                </a:solidFill>
              </a:rPr>
              <a:t>250–499</a:t>
            </a:r>
          </a:p>
          <a:p>
            <a:pPr marL="171450" indent="-171450">
              <a:lnSpc>
                <a:spcPts val="1000"/>
              </a:lnSpc>
              <a:buClr>
                <a:srgbClr val="E60F28"/>
              </a:buClr>
              <a:buFont typeface="Arial" panose="020B0604020202020204" pitchFamily="34" charset="0"/>
              <a:buChar char="•"/>
            </a:pPr>
            <a:r>
              <a:rPr lang="fi-FI" sz="900">
                <a:solidFill>
                  <a:prstClr val="black"/>
                </a:solidFill>
              </a:rPr>
              <a:t>500 tai enemmän</a:t>
            </a:r>
          </a:p>
          <a:p>
            <a:pPr marL="171450" indent="-171450">
              <a:lnSpc>
                <a:spcPts val="1000"/>
              </a:lnSpc>
              <a:buClr>
                <a:srgbClr val="E60F28"/>
              </a:buClr>
              <a:buFont typeface="Arial" panose="020B0604020202020204" pitchFamily="34" charset="0"/>
              <a:buChar char="•"/>
            </a:pPr>
            <a:r>
              <a:rPr lang="fi-FI" sz="900">
                <a:solidFill>
                  <a:prstClr val="black"/>
                </a:solidFill>
              </a:rPr>
              <a:t>en osaa sanoa</a:t>
            </a:r>
          </a:p>
          <a:p>
            <a:pPr marL="171450" indent="-171450">
              <a:lnSpc>
                <a:spcPts val="1000"/>
              </a:lnSpc>
              <a:buClr>
                <a:srgbClr val="E60F28"/>
              </a:buClr>
              <a:buFont typeface="Arial" panose="020B0604020202020204" pitchFamily="34" charset="0"/>
              <a:buChar char="•"/>
            </a:pPr>
            <a:r>
              <a:rPr lang="fi-FI" sz="900">
                <a:solidFill>
                  <a:prstClr val="black"/>
                </a:solidFill>
              </a:rPr>
              <a:t>en ole tällä hetkellä työelämässä</a:t>
            </a:r>
          </a:p>
        </p:txBody>
      </p:sp>
      <p:sp>
        <p:nvSpPr>
          <p:cNvPr id="26" name="Tekstiruutu 25">
            <a:extLst>
              <a:ext uri="{FF2B5EF4-FFF2-40B4-BE49-F238E27FC236}">
                <a16:creationId xmlns:a16="http://schemas.microsoft.com/office/drawing/2014/main" id="{94EF56D7-7D75-4ECE-8B09-BE11348CB7CB}"/>
              </a:ext>
            </a:extLst>
          </p:cNvPr>
          <p:cNvSpPr txBox="1"/>
          <p:nvPr/>
        </p:nvSpPr>
        <p:spPr>
          <a:xfrm>
            <a:off x="4615767" y="6000835"/>
            <a:ext cx="1985686" cy="615553"/>
          </a:xfrm>
          <a:prstGeom prst="rect">
            <a:avLst/>
          </a:prstGeom>
          <a:noFill/>
        </p:spPr>
        <p:txBody>
          <a:bodyPr wrap="square" rtlCol="0">
            <a:spAutoFit/>
          </a:bodyPr>
          <a:lstStyle/>
          <a:p>
            <a:r>
              <a:rPr lang="fi-FI" sz="900" b="1">
                <a:solidFill>
                  <a:srgbClr val="E60F28"/>
                </a:solidFill>
              </a:rPr>
              <a:t>Asuntosi tyyppi on...?</a:t>
            </a:r>
          </a:p>
          <a:p>
            <a:pPr marL="171450" indent="-171450">
              <a:lnSpc>
                <a:spcPts val="1000"/>
              </a:lnSpc>
              <a:buClr>
                <a:srgbClr val="E60F28"/>
              </a:buClr>
              <a:buFont typeface="Arial" panose="020B0604020202020204" pitchFamily="34" charset="0"/>
              <a:buChar char="•"/>
            </a:pPr>
            <a:r>
              <a:rPr lang="fi-FI" sz="900">
                <a:solidFill>
                  <a:prstClr val="black"/>
                </a:solidFill>
              </a:rPr>
              <a:t>omakotitalo</a:t>
            </a:r>
          </a:p>
          <a:p>
            <a:pPr marL="171450" indent="-171450">
              <a:lnSpc>
                <a:spcPts val="1000"/>
              </a:lnSpc>
              <a:buClr>
                <a:srgbClr val="E60F28"/>
              </a:buClr>
              <a:buFont typeface="Arial" panose="020B0604020202020204" pitchFamily="34" charset="0"/>
              <a:buChar char="•"/>
            </a:pPr>
            <a:r>
              <a:rPr lang="fi-FI" sz="900">
                <a:solidFill>
                  <a:prstClr val="black"/>
                </a:solidFill>
              </a:rPr>
              <a:t>rivi-/paritalo</a:t>
            </a:r>
          </a:p>
          <a:p>
            <a:pPr marL="171450" indent="-171450">
              <a:lnSpc>
                <a:spcPts val="1000"/>
              </a:lnSpc>
              <a:buClr>
                <a:srgbClr val="E60F28"/>
              </a:buClr>
              <a:buFont typeface="Arial" panose="020B0604020202020204" pitchFamily="34" charset="0"/>
              <a:buChar char="•"/>
            </a:pPr>
            <a:r>
              <a:rPr lang="fi-FI" sz="900">
                <a:solidFill>
                  <a:prstClr val="black"/>
                </a:solidFill>
              </a:rPr>
              <a:t>kerrostalo</a:t>
            </a:r>
          </a:p>
        </p:txBody>
      </p:sp>
      <p:sp>
        <p:nvSpPr>
          <p:cNvPr id="27" name="Tekstiruutu 26">
            <a:extLst>
              <a:ext uri="{FF2B5EF4-FFF2-40B4-BE49-F238E27FC236}">
                <a16:creationId xmlns:a16="http://schemas.microsoft.com/office/drawing/2014/main" id="{913CA245-AE3E-41AB-8E23-47A47E1B9F71}"/>
              </a:ext>
            </a:extLst>
          </p:cNvPr>
          <p:cNvSpPr txBox="1"/>
          <p:nvPr/>
        </p:nvSpPr>
        <p:spPr>
          <a:xfrm>
            <a:off x="6875387" y="1446711"/>
            <a:ext cx="3036488" cy="247825"/>
          </a:xfrm>
          <a:prstGeom prst="rect">
            <a:avLst/>
          </a:prstGeom>
          <a:noFill/>
        </p:spPr>
        <p:txBody>
          <a:bodyPr wrap="square" rtlCol="0">
            <a:spAutoFit/>
          </a:bodyPr>
          <a:lstStyle/>
          <a:p>
            <a:pPr>
              <a:lnSpc>
                <a:spcPts val="1300"/>
              </a:lnSpc>
            </a:pPr>
            <a:r>
              <a:rPr lang="fi-FI" sz="900" b="1">
                <a:solidFill>
                  <a:prstClr val="black"/>
                </a:solidFill>
              </a:rPr>
              <a:t>Seuraavat kysymykset koskevat nykyistä työpaikkaasi.</a:t>
            </a:r>
          </a:p>
        </p:txBody>
      </p:sp>
      <p:sp>
        <p:nvSpPr>
          <p:cNvPr id="29" name="Tekstiruutu 28">
            <a:extLst>
              <a:ext uri="{FF2B5EF4-FFF2-40B4-BE49-F238E27FC236}">
                <a16:creationId xmlns:a16="http://schemas.microsoft.com/office/drawing/2014/main" id="{73B94E01-6258-4D10-A759-AC08DF4DE9F6}"/>
              </a:ext>
            </a:extLst>
          </p:cNvPr>
          <p:cNvSpPr txBox="1"/>
          <p:nvPr/>
        </p:nvSpPr>
        <p:spPr>
          <a:xfrm>
            <a:off x="4615767" y="1446711"/>
            <a:ext cx="2352292" cy="872034"/>
          </a:xfrm>
          <a:prstGeom prst="rect">
            <a:avLst/>
          </a:prstGeom>
          <a:noFill/>
        </p:spPr>
        <p:txBody>
          <a:bodyPr wrap="square" rtlCol="0">
            <a:spAutoFit/>
          </a:bodyPr>
          <a:lstStyle/>
          <a:p>
            <a:r>
              <a:rPr lang="fi-FI" sz="900" b="1">
                <a:solidFill>
                  <a:srgbClr val="E60F28"/>
                </a:solidFill>
              </a:rPr>
              <a:t>Talouden elinvaihe</a:t>
            </a:r>
          </a:p>
          <a:p>
            <a:pPr marL="171450" indent="-171450">
              <a:lnSpc>
                <a:spcPts val="1000"/>
              </a:lnSpc>
              <a:buClr>
                <a:srgbClr val="E60F28"/>
              </a:buClr>
              <a:buFont typeface="Arial" panose="020B0604020202020204" pitchFamily="34" charset="0"/>
              <a:buChar char="•"/>
            </a:pPr>
            <a:r>
              <a:rPr lang="fi-FI" sz="900">
                <a:solidFill>
                  <a:prstClr val="black"/>
                </a:solidFill>
              </a:rPr>
              <a:t>Yhden henkilön talous</a:t>
            </a:r>
          </a:p>
          <a:p>
            <a:pPr marL="171450" indent="-171450">
              <a:lnSpc>
                <a:spcPts val="1000"/>
              </a:lnSpc>
              <a:buClr>
                <a:srgbClr val="E60F28"/>
              </a:buClr>
              <a:buFont typeface="Arial" panose="020B0604020202020204" pitchFamily="34" charset="0"/>
              <a:buChar char="•"/>
            </a:pPr>
            <a:r>
              <a:rPr lang="fi-FI" sz="900">
                <a:solidFill>
                  <a:prstClr val="black"/>
                </a:solidFill>
              </a:rPr>
              <a:t>lapseton pari</a:t>
            </a:r>
          </a:p>
          <a:p>
            <a:pPr marL="171450" indent="-171450">
              <a:lnSpc>
                <a:spcPts val="1000"/>
              </a:lnSpc>
              <a:buClr>
                <a:srgbClr val="E60F28"/>
              </a:buClr>
              <a:buFont typeface="Arial" panose="020B0604020202020204" pitchFamily="34" charset="0"/>
              <a:buChar char="•"/>
            </a:pPr>
            <a:r>
              <a:rPr lang="fi-FI" sz="900">
                <a:solidFill>
                  <a:prstClr val="black"/>
                </a:solidFill>
              </a:rPr>
              <a:t>muu aikuistalous (vain yli 18-vuotiaita)</a:t>
            </a:r>
          </a:p>
          <a:p>
            <a:pPr marL="171450" indent="-171450">
              <a:lnSpc>
                <a:spcPts val="1000"/>
              </a:lnSpc>
              <a:buClr>
                <a:srgbClr val="E60F28"/>
              </a:buClr>
              <a:buFont typeface="Arial" panose="020B0604020202020204" pitchFamily="34" charset="0"/>
              <a:buChar char="•"/>
            </a:pPr>
            <a:r>
              <a:rPr lang="fi-FI" sz="900">
                <a:solidFill>
                  <a:prstClr val="black"/>
                </a:solidFill>
              </a:rPr>
              <a:t>talous, jossa alle 18-vuotiaita lapsia (lapsitalous)</a:t>
            </a:r>
          </a:p>
        </p:txBody>
      </p:sp>
      <p:sp>
        <p:nvSpPr>
          <p:cNvPr id="30" name="Tekstiruutu 29">
            <a:extLst>
              <a:ext uri="{FF2B5EF4-FFF2-40B4-BE49-F238E27FC236}">
                <a16:creationId xmlns:a16="http://schemas.microsoft.com/office/drawing/2014/main" id="{D1E920B7-A284-48E3-86E4-14FB86CDE522}"/>
              </a:ext>
            </a:extLst>
          </p:cNvPr>
          <p:cNvSpPr txBox="1"/>
          <p:nvPr/>
        </p:nvSpPr>
        <p:spPr>
          <a:xfrm>
            <a:off x="265197" y="2871087"/>
            <a:ext cx="2111006" cy="1384995"/>
          </a:xfrm>
          <a:prstGeom prst="rect">
            <a:avLst/>
          </a:prstGeom>
          <a:noFill/>
        </p:spPr>
        <p:txBody>
          <a:bodyPr wrap="square" rtlCol="0">
            <a:spAutoFit/>
          </a:bodyPr>
          <a:lstStyle/>
          <a:p>
            <a:r>
              <a:rPr lang="fi-FI" sz="900" b="1">
                <a:solidFill>
                  <a:srgbClr val="E60F28"/>
                </a:solidFill>
              </a:rPr>
              <a:t>Postinumero</a:t>
            </a:r>
          </a:p>
          <a:p>
            <a:pPr marL="171450" indent="-171450">
              <a:lnSpc>
                <a:spcPts val="1000"/>
              </a:lnSpc>
              <a:buClr>
                <a:srgbClr val="E60F28"/>
              </a:buClr>
              <a:buFont typeface="Arial" panose="020B0604020202020204" pitchFamily="34" charset="0"/>
              <a:buChar char="•"/>
            </a:pPr>
            <a:r>
              <a:rPr lang="fi-FI" sz="900">
                <a:solidFill>
                  <a:prstClr val="black"/>
                </a:solidFill>
              </a:rPr>
              <a:t>Kunta</a:t>
            </a:r>
          </a:p>
          <a:p>
            <a:pPr marL="171450" indent="-171450">
              <a:lnSpc>
                <a:spcPts val="1000"/>
              </a:lnSpc>
              <a:buClr>
                <a:srgbClr val="E60F28"/>
              </a:buClr>
              <a:buFont typeface="Arial" panose="020B0604020202020204" pitchFamily="34" charset="0"/>
              <a:buChar char="•"/>
            </a:pPr>
            <a:r>
              <a:rPr lang="fi-FI" sz="900">
                <a:solidFill>
                  <a:prstClr val="black"/>
                </a:solidFill>
              </a:rPr>
              <a:t>Suuralue</a:t>
            </a:r>
          </a:p>
          <a:p>
            <a:pPr marL="171450" indent="-171450">
              <a:lnSpc>
                <a:spcPts val="1000"/>
              </a:lnSpc>
              <a:buClr>
                <a:srgbClr val="E60F28"/>
              </a:buClr>
              <a:buFont typeface="Arial" panose="020B0604020202020204" pitchFamily="34" charset="0"/>
              <a:buChar char="•"/>
            </a:pPr>
            <a:r>
              <a:rPr lang="fi-FI" sz="900">
                <a:solidFill>
                  <a:prstClr val="black"/>
                </a:solidFill>
              </a:rPr>
              <a:t>Maakunta</a:t>
            </a:r>
          </a:p>
          <a:p>
            <a:pPr marL="171450" indent="-171450">
              <a:lnSpc>
                <a:spcPts val="1000"/>
              </a:lnSpc>
              <a:buClr>
                <a:srgbClr val="E60F28"/>
              </a:buClr>
              <a:buFont typeface="Arial" panose="020B0604020202020204" pitchFamily="34" charset="0"/>
              <a:buChar char="•"/>
            </a:pPr>
            <a:r>
              <a:rPr lang="fi-FI" sz="900">
                <a:solidFill>
                  <a:prstClr val="black"/>
                </a:solidFill>
              </a:rPr>
              <a:t>Asuinkunnan tyyppi: Helsinki; Espoo/Kauniainen/Vantaa; muu pääkaupunkiseutu (09-suunta); Turku; Tampere; muu yli 50.000 asukkaan kaupunki; muu kaupunki; muu kunta</a:t>
            </a:r>
          </a:p>
        </p:txBody>
      </p:sp>
      <p:sp>
        <p:nvSpPr>
          <p:cNvPr id="35" name="Tekstiruutu 34">
            <a:extLst>
              <a:ext uri="{FF2B5EF4-FFF2-40B4-BE49-F238E27FC236}">
                <a16:creationId xmlns:a16="http://schemas.microsoft.com/office/drawing/2014/main" id="{673455F4-ADCC-4528-8240-C31B20584F60}"/>
              </a:ext>
            </a:extLst>
          </p:cNvPr>
          <p:cNvSpPr txBox="1"/>
          <p:nvPr/>
        </p:nvSpPr>
        <p:spPr>
          <a:xfrm>
            <a:off x="2363112" y="1445882"/>
            <a:ext cx="2297611" cy="1000274"/>
          </a:xfrm>
          <a:prstGeom prst="rect">
            <a:avLst/>
          </a:prstGeom>
          <a:noFill/>
        </p:spPr>
        <p:txBody>
          <a:bodyPr wrap="square" rtlCol="0">
            <a:spAutoFit/>
          </a:bodyPr>
          <a:lstStyle/>
          <a:p>
            <a:r>
              <a:rPr lang="fi-FI" sz="900" b="1">
                <a:solidFill>
                  <a:srgbClr val="E60F28"/>
                </a:solidFill>
              </a:rPr>
              <a:t>Koulutus:</a:t>
            </a:r>
          </a:p>
          <a:p>
            <a:pPr marL="171450" indent="-171450">
              <a:lnSpc>
                <a:spcPts val="1000"/>
              </a:lnSpc>
              <a:buClr>
                <a:srgbClr val="E60F28"/>
              </a:buClr>
              <a:buFont typeface="Arial" panose="020B0604020202020204" pitchFamily="34" charset="0"/>
              <a:buChar char="•"/>
            </a:pPr>
            <a:r>
              <a:rPr lang="fi-FI" sz="900">
                <a:solidFill>
                  <a:prstClr val="black"/>
                </a:solidFill>
              </a:rPr>
              <a:t>perus-/kansakoulu</a:t>
            </a:r>
          </a:p>
          <a:p>
            <a:pPr marL="171450" indent="-171450">
              <a:lnSpc>
                <a:spcPts val="1000"/>
              </a:lnSpc>
              <a:buClr>
                <a:srgbClr val="E60F28"/>
              </a:buClr>
              <a:buFont typeface="Arial" panose="020B0604020202020204" pitchFamily="34" charset="0"/>
              <a:buChar char="•"/>
            </a:pPr>
            <a:r>
              <a:rPr lang="fi-FI" sz="900">
                <a:solidFill>
                  <a:prstClr val="black"/>
                </a:solidFill>
              </a:rPr>
              <a:t>ammatti-, tekninen-/kauppakoulu</a:t>
            </a:r>
          </a:p>
          <a:p>
            <a:pPr marL="171450" indent="-171450">
              <a:lnSpc>
                <a:spcPts val="1000"/>
              </a:lnSpc>
              <a:buClr>
                <a:srgbClr val="E60F28"/>
              </a:buClr>
              <a:buFont typeface="Arial" panose="020B0604020202020204" pitchFamily="34" charset="0"/>
              <a:buChar char="•"/>
            </a:pPr>
            <a:r>
              <a:rPr lang="fi-FI" sz="900">
                <a:solidFill>
                  <a:prstClr val="black"/>
                </a:solidFill>
              </a:rPr>
              <a:t>ylioppilas/lukio</a:t>
            </a:r>
          </a:p>
          <a:p>
            <a:pPr marL="171450" indent="-171450">
              <a:lnSpc>
                <a:spcPts val="1000"/>
              </a:lnSpc>
              <a:buClr>
                <a:srgbClr val="E60F28"/>
              </a:buClr>
              <a:buFont typeface="Arial" panose="020B0604020202020204" pitchFamily="34" charset="0"/>
              <a:buChar char="•"/>
            </a:pPr>
            <a:r>
              <a:rPr lang="fi-FI" sz="900">
                <a:solidFill>
                  <a:prstClr val="black"/>
                </a:solidFill>
              </a:rPr>
              <a:t>opisto</a:t>
            </a:r>
          </a:p>
          <a:p>
            <a:pPr marL="171450" indent="-171450">
              <a:lnSpc>
                <a:spcPts val="1000"/>
              </a:lnSpc>
              <a:buClr>
                <a:srgbClr val="E60F28"/>
              </a:buClr>
              <a:buFont typeface="Arial" panose="020B0604020202020204" pitchFamily="34" charset="0"/>
              <a:buChar char="•"/>
            </a:pPr>
            <a:r>
              <a:rPr lang="fi-FI" sz="900">
                <a:solidFill>
                  <a:prstClr val="black"/>
                </a:solidFill>
              </a:rPr>
              <a:t>ammattikorkeakoulu</a:t>
            </a:r>
          </a:p>
          <a:p>
            <a:pPr marL="171450" indent="-171450">
              <a:lnSpc>
                <a:spcPts val="1000"/>
              </a:lnSpc>
              <a:buClr>
                <a:srgbClr val="E60F28"/>
              </a:buClr>
              <a:buFont typeface="Arial" panose="020B0604020202020204" pitchFamily="34" charset="0"/>
              <a:buChar char="•"/>
            </a:pPr>
            <a:r>
              <a:rPr lang="fi-FI" sz="900">
                <a:solidFill>
                  <a:prstClr val="black"/>
                </a:solidFill>
              </a:rPr>
              <a:t>yliopisto/korkeakoulu</a:t>
            </a:r>
          </a:p>
        </p:txBody>
      </p:sp>
      <p:sp>
        <p:nvSpPr>
          <p:cNvPr id="36" name="Tekstiruutu 35">
            <a:extLst>
              <a:ext uri="{FF2B5EF4-FFF2-40B4-BE49-F238E27FC236}">
                <a16:creationId xmlns:a16="http://schemas.microsoft.com/office/drawing/2014/main" id="{8BCFD44F-73A1-4227-932B-2445C6EDBA41}"/>
              </a:ext>
            </a:extLst>
          </p:cNvPr>
          <p:cNvSpPr txBox="1"/>
          <p:nvPr/>
        </p:nvSpPr>
        <p:spPr>
          <a:xfrm>
            <a:off x="6871397" y="4232750"/>
            <a:ext cx="2297611" cy="1523494"/>
          </a:xfrm>
          <a:prstGeom prst="rect">
            <a:avLst/>
          </a:prstGeom>
          <a:noFill/>
        </p:spPr>
        <p:txBody>
          <a:bodyPr wrap="square" rtlCol="0">
            <a:spAutoFit/>
          </a:bodyPr>
          <a:lstStyle/>
          <a:p>
            <a:r>
              <a:rPr lang="fi-FI" sz="900" b="1">
                <a:solidFill>
                  <a:srgbClr val="E60F28"/>
                </a:solidFill>
              </a:rPr>
              <a:t>Mikä on yrityksen/toimipaikan, jossa työskentelet, liikevaihto vuodessa?</a:t>
            </a:r>
          </a:p>
          <a:p>
            <a:pPr marL="171450" indent="-171450">
              <a:lnSpc>
                <a:spcPts val="1000"/>
              </a:lnSpc>
              <a:buClr>
                <a:srgbClr val="E60F28"/>
              </a:buClr>
              <a:buFont typeface="Arial" panose="020B0604020202020204" pitchFamily="34" charset="0"/>
              <a:buChar char="•"/>
            </a:pPr>
            <a:r>
              <a:rPr lang="fi-FI" sz="900">
                <a:solidFill>
                  <a:prstClr val="black"/>
                </a:solidFill>
              </a:rPr>
              <a:t>Alle 2 miljoonaa euroa</a:t>
            </a:r>
          </a:p>
          <a:p>
            <a:pPr marL="171450" indent="-171450">
              <a:lnSpc>
                <a:spcPts val="1000"/>
              </a:lnSpc>
              <a:buClr>
                <a:srgbClr val="E60F28"/>
              </a:buClr>
              <a:buFont typeface="Arial" panose="020B0604020202020204" pitchFamily="34" charset="0"/>
              <a:buChar char="•"/>
            </a:pPr>
            <a:r>
              <a:rPr lang="fi-FI" sz="900">
                <a:solidFill>
                  <a:prstClr val="black"/>
                </a:solidFill>
              </a:rPr>
              <a:t>2–9,9 miljoonaa euroa</a:t>
            </a:r>
          </a:p>
          <a:p>
            <a:pPr marL="171450" indent="-171450">
              <a:lnSpc>
                <a:spcPts val="1000"/>
              </a:lnSpc>
              <a:buClr>
                <a:srgbClr val="E60F28"/>
              </a:buClr>
              <a:buFont typeface="Arial" panose="020B0604020202020204" pitchFamily="34" charset="0"/>
              <a:buChar char="•"/>
            </a:pPr>
            <a:r>
              <a:rPr lang="fi-FI" sz="900">
                <a:solidFill>
                  <a:prstClr val="black"/>
                </a:solidFill>
              </a:rPr>
              <a:t>10–19,9 miljoonaa euroa</a:t>
            </a:r>
          </a:p>
          <a:p>
            <a:pPr marL="171450" indent="-171450">
              <a:lnSpc>
                <a:spcPts val="1000"/>
              </a:lnSpc>
              <a:buClr>
                <a:srgbClr val="E60F28"/>
              </a:buClr>
              <a:buFont typeface="Arial" panose="020B0604020202020204" pitchFamily="34" charset="0"/>
              <a:buChar char="•"/>
            </a:pPr>
            <a:r>
              <a:rPr lang="fi-FI" sz="900">
                <a:solidFill>
                  <a:prstClr val="black"/>
                </a:solidFill>
              </a:rPr>
              <a:t>20–49,9 miljoonaa euroa</a:t>
            </a:r>
          </a:p>
          <a:p>
            <a:pPr marL="171450" indent="-171450">
              <a:lnSpc>
                <a:spcPts val="1000"/>
              </a:lnSpc>
              <a:buClr>
                <a:srgbClr val="E60F28"/>
              </a:buClr>
              <a:buFont typeface="Arial" panose="020B0604020202020204" pitchFamily="34" charset="0"/>
              <a:buChar char="•"/>
            </a:pPr>
            <a:r>
              <a:rPr lang="fi-FI" sz="900">
                <a:solidFill>
                  <a:prstClr val="black"/>
                </a:solidFill>
              </a:rPr>
              <a:t>50–99,9 miljoonaa euroa</a:t>
            </a:r>
          </a:p>
          <a:p>
            <a:pPr marL="171450" indent="-171450">
              <a:lnSpc>
                <a:spcPts val="1000"/>
              </a:lnSpc>
              <a:buClr>
                <a:srgbClr val="E60F28"/>
              </a:buClr>
              <a:buFont typeface="Arial" panose="020B0604020202020204" pitchFamily="34" charset="0"/>
              <a:buChar char="•"/>
            </a:pPr>
            <a:r>
              <a:rPr lang="fi-FI" sz="900">
                <a:solidFill>
                  <a:prstClr val="black"/>
                </a:solidFill>
              </a:rPr>
              <a:t>100–199 miljoonaa euroa</a:t>
            </a:r>
          </a:p>
          <a:p>
            <a:pPr marL="171450" indent="-171450">
              <a:lnSpc>
                <a:spcPts val="1000"/>
              </a:lnSpc>
              <a:buClr>
                <a:srgbClr val="E60F28"/>
              </a:buClr>
              <a:buFont typeface="Arial" panose="020B0604020202020204" pitchFamily="34" charset="0"/>
              <a:buChar char="•"/>
            </a:pPr>
            <a:r>
              <a:rPr lang="fi-FI" sz="900">
                <a:solidFill>
                  <a:prstClr val="black"/>
                </a:solidFill>
              </a:rPr>
              <a:t>200 + miljoonaa euroa</a:t>
            </a:r>
          </a:p>
          <a:p>
            <a:pPr marL="171450" indent="-171450">
              <a:lnSpc>
                <a:spcPts val="1000"/>
              </a:lnSpc>
              <a:buClr>
                <a:srgbClr val="E60F28"/>
              </a:buClr>
              <a:buFont typeface="Arial" panose="020B0604020202020204" pitchFamily="34" charset="0"/>
              <a:buChar char="•"/>
            </a:pPr>
            <a:r>
              <a:rPr lang="fi-FI" sz="900">
                <a:solidFill>
                  <a:prstClr val="black"/>
                </a:solidFill>
              </a:rPr>
              <a:t>en osaa sanoa</a:t>
            </a:r>
          </a:p>
          <a:p>
            <a:pPr marL="171450" indent="-171450">
              <a:lnSpc>
                <a:spcPts val="1000"/>
              </a:lnSpc>
              <a:buClr>
                <a:srgbClr val="E60F28"/>
              </a:buClr>
              <a:buFont typeface="Arial" panose="020B0604020202020204" pitchFamily="34" charset="0"/>
              <a:buChar char="•"/>
            </a:pPr>
            <a:r>
              <a:rPr lang="fi-FI" sz="900">
                <a:solidFill>
                  <a:prstClr val="black"/>
                </a:solidFill>
              </a:rPr>
              <a:t>en ole tällä hetkellä työelämässä</a:t>
            </a:r>
          </a:p>
        </p:txBody>
      </p:sp>
      <p:sp>
        <p:nvSpPr>
          <p:cNvPr id="37" name="Tekstiruutu 36">
            <a:extLst>
              <a:ext uri="{FF2B5EF4-FFF2-40B4-BE49-F238E27FC236}">
                <a16:creationId xmlns:a16="http://schemas.microsoft.com/office/drawing/2014/main" id="{625FD0AB-8164-4947-99AC-1F77A6626C79}"/>
              </a:ext>
            </a:extLst>
          </p:cNvPr>
          <p:cNvSpPr txBox="1"/>
          <p:nvPr/>
        </p:nvSpPr>
        <p:spPr>
          <a:xfrm>
            <a:off x="4615767" y="3260584"/>
            <a:ext cx="1887472" cy="1000274"/>
          </a:xfrm>
          <a:prstGeom prst="rect">
            <a:avLst/>
          </a:prstGeom>
          <a:noFill/>
        </p:spPr>
        <p:txBody>
          <a:bodyPr wrap="square" rtlCol="0">
            <a:spAutoFit/>
          </a:bodyPr>
          <a:lstStyle/>
          <a:p>
            <a:r>
              <a:rPr lang="fi-FI" sz="900" b="1">
                <a:solidFill>
                  <a:srgbClr val="E60F28"/>
                </a:solidFill>
              </a:rPr>
              <a:t>Taloutesi koko:</a:t>
            </a:r>
          </a:p>
          <a:p>
            <a:pPr marL="171450" indent="-171450">
              <a:lnSpc>
                <a:spcPts val="1000"/>
              </a:lnSpc>
              <a:buClr>
                <a:srgbClr val="E60F28"/>
              </a:buClr>
              <a:buFont typeface="Arial" panose="020B0604020202020204" pitchFamily="34" charset="0"/>
              <a:buChar char="•"/>
            </a:pPr>
            <a:r>
              <a:rPr lang="fi-FI" sz="900">
                <a:solidFill>
                  <a:prstClr val="black"/>
                </a:solidFill>
              </a:rPr>
              <a:t>1 henkilö</a:t>
            </a:r>
          </a:p>
          <a:p>
            <a:pPr marL="171450" indent="-171450">
              <a:lnSpc>
                <a:spcPts val="1000"/>
              </a:lnSpc>
              <a:buClr>
                <a:srgbClr val="E60F28"/>
              </a:buClr>
              <a:buFont typeface="Arial" panose="020B0604020202020204" pitchFamily="34" charset="0"/>
              <a:buChar char="•"/>
            </a:pPr>
            <a:r>
              <a:rPr lang="fi-FI" sz="900">
                <a:solidFill>
                  <a:prstClr val="black"/>
                </a:solidFill>
              </a:rPr>
              <a:t>2 henkilöä</a:t>
            </a:r>
          </a:p>
          <a:p>
            <a:pPr marL="171450" indent="-171450">
              <a:lnSpc>
                <a:spcPts val="1000"/>
              </a:lnSpc>
              <a:buClr>
                <a:srgbClr val="E60F28"/>
              </a:buClr>
              <a:buFont typeface="Arial" panose="020B0604020202020204" pitchFamily="34" charset="0"/>
              <a:buChar char="•"/>
            </a:pPr>
            <a:r>
              <a:rPr lang="fi-FI" sz="900">
                <a:solidFill>
                  <a:prstClr val="black"/>
                </a:solidFill>
              </a:rPr>
              <a:t>3 henkilöä</a:t>
            </a:r>
          </a:p>
          <a:p>
            <a:pPr marL="171450" indent="-171450">
              <a:lnSpc>
                <a:spcPts val="1000"/>
              </a:lnSpc>
              <a:buClr>
                <a:srgbClr val="E60F28"/>
              </a:buClr>
              <a:buFont typeface="Arial" panose="020B0604020202020204" pitchFamily="34" charset="0"/>
              <a:buChar char="•"/>
            </a:pPr>
            <a:r>
              <a:rPr lang="fi-FI" sz="900">
                <a:solidFill>
                  <a:prstClr val="black"/>
                </a:solidFill>
              </a:rPr>
              <a:t>4 henkilöä</a:t>
            </a:r>
          </a:p>
          <a:p>
            <a:pPr marL="171450" indent="-171450">
              <a:lnSpc>
                <a:spcPts val="1000"/>
              </a:lnSpc>
              <a:buClr>
                <a:srgbClr val="E60F28"/>
              </a:buClr>
              <a:buFont typeface="Arial" panose="020B0604020202020204" pitchFamily="34" charset="0"/>
              <a:buChar char="•"/>
            </a:pPr>
            <a:r>
              <a:rPr lang="fi-FI" sz="900">
                <a:solidFill>
                  <a:prstClr val="black"/>
                </a:solidFill>
              </a:rPr>
              <a:t>5 henkilöä</a:t>
            </a:r>
          </a:p>
          <a:p>
            <a:pPr marL="171450" indent="-171450">
              <a:lnSpc>
                <a:spcPts val="1000"/>
              </a:lnSpc>
              <a:buClr>
                <a:srgbClr val="E60F28"/>
              </a:buClr>
              <a:buFont typeface="Arial" panose="020B0604020202020204" pitchFamily="34" charset="0"/>
              <a:buChar char="•"/>
            </a:pPr>
            <a:r>
              <a:rPr lang="fi-FI" sz="900">
                <a:solidFill>
                  <a:prstClr val="black"/>
                </a:solidFill>
              </a:rPr>
              <a:t>6 tai useampi henkilöä</a:t>
            </a:r>
          </a:p>
        </p:txBody>
      </p:sp>
      <p:sp>
        <p:nvSpPr>
          <p:cNvPr id="38" name="Tekstiruutu 37">
            <a:extLst>
              <a:ext uri="{FF2B5EF4-FFF2-40B4-BE49-F238E27FC236}">
                <a16:creationId xmlns:a16="http://schemas.microsoft.com/office/drawing/2014/main" id="{91B4BF3C-D425-4148-9D0C-B40993D44C90}"/>
              </a:ext>
            </a:extLst>
          </p:cNvPr>
          <p:cNvSpPr txBox="1"/>
          <p:nvPr/>
        </p:nvSpPr>
        <p:spPr>
          <a:xfrm>
            <a:off x="6869170" y="1679265"/>
            <a:ext cx="2766347" cy="2282676"/>
          </a:xfrm>
          <a:prstGeom prst="rect">
            <a:avLst/>
          </a:prstGeom>
          <a:noFill/>
        </p:spPr>
        <p:txBody>
          <a:bodyPr wrap="square" rtlCol="0">
            <a:spAutoFit/>
          </a:bodyPr>
          <a:lstStyle/>
          <a:p>
            <a:r>
              <a:rPr lang="fi-FI" sz="900" b="1">
                <a:solidFill>
                  <a:srgbClr val="E60F28"/>
                </a:solidFill>
              </a:rPr>
              <a:t>Toimiala, jolla työskentelet?</a:t>
            </a:r>
          </a:p>
          <a:p>
            <a:pPr marL="171450" indent="-171450">
              <a:lnSpc>
                <a:spcPts val="1000"/>
              </a:lnSpc>
              <a:buClr>
                <a:srgbClr val="E60F28"/>
              </a:buClr>
              <a:buFont typeface="Arial" panose="020B0604020202020204" pitchFamily="34" charset="0"/>
              <a:buChar char="•"/>
            </a:pPr>
            <a:r>
              <a:rPr lang="fi-FI" sz="900">
                <a:solidFill>
                  <a:prstClr val="black"/>
                </a:solidFill>
              </a:rPr>
              <a:t>teollisuus, valmistus</a:t>
            </a:r>
          </a:p>
          <a:p>
            <a:pPr marL="171450" indent="-171450">
              <a:lnSpc>
                <a:spcPts val="1000"/>
              </a:lnSpc>
              <a:buClr>
                <a:srgbClr val="E60F28"/>
              </a:buClr>
              <a:buFont typeface="Arial" panose="020B0604020202020204" pitchFamily="34" charset="0"/>
              <a:buChar char="•"/>
            </a:pPr>
            <a:r>
              <a:rPr lang="fi-FI" sz="900">
                <a:solidFill>
                  <a:prstClr val="black"/>
                </a:solidFill>
              </a:rPr>
              <a:t>rakentaminen, energia</a:t>
            </a:r>
          </a:p>
          <a:p>
            <a:pPr marL="171450" indent="-171450">
              <a:lnSpc>
                <a:spcPts val="1000"/>
              </a:lnSpc>
              <a:buClr>
                <a:srgbClr val="E60F28"/>
              </a:buClr>
              <a:buFont typeface="Arial" panose="020B0604020202020204" pitchFamily="34" charset="0"/>
              <a:buChar char="•"/>
            </a:pPr>
            <a:r>
              <a:rPr lang="fi-FI" sz="900">
                <a:solidFill>
                  <a:prstClr val="black"/>
                </a:solidFill>
              </a:rPr>
              <a:t>maa-, metsä- ja kalatalous</a:t>
            </a:r>
          </a:p>
          <a:p>
            <a:pPr marL="171450" indent="-171450">
              <a:lnSpc>
                <a:spcPts val="1000"/>
              </a:lnSpc>
              <a:buClr>
                <a:srgbClr val="E60F28"/>
              </a:buClr>
              <a:buFont typeface="Arial" panose="020B0604020202020204" pitchFamily="34" charset="0"/>
              <a:buChar char="•"/>
            </a:pPr>
            <a:r>
              <a:rPr lang="fi-FI" sz="900">
                <a:solidFill>
                  <a:prstClr val="black"/>
                </a:solidFill>
              </a:rPr>
              <a:t>tukku- ja vähittäiskauppa</a:t>
            </a:r>
          </a:p>
          <a:p>
            <a:pPr marL="171450" indent="-171450">
              <a:lnSpc>
                <a:spcPts val="1000"/>
              </a:lnSpc>
              <a:buClr>
                <a:srgbClr val="E60F28"/>
              </a:buClr>
              <a:buFont typeface="Arial" panose="020B0604020202020204" pitchFamily="34" charset="0"/>
              <a:buChar char="•"/>
            </a:pPr>
            <a:r>
              <a:rPr lang="fi-FI" sz="900">
                <a:solidFill>
                  <a:prstClr val="black"/>
                </a:solidFill>
              </a:rPr>
              <a:t>kuljetus, huolinta, liikenne</a:t>
            </a:r>
          </a:p>
          <a:p>
            <a:pPr marL="171450" indent="-171450">
              <a:lnSpc>
                <a:spcPts val="1000"/>
              </a:lnSpc>
              <a:buClr>
                <a:srgbClr val="E60F28"/>
              </a:buClr>
              <a:buFont typeface="Arial" panose="020B0604020202020204" pitchFamily="34" charset="0"/>
              <a:buChar char="•"/>
            </a:pPr>
            <a:r>
              <a:rPr lang="fi-FI" sz="900">
                <a:solidFill>
                  <a:prstClr val="black"/>
                </a:solidFill>
              </a:rPr>
              <a:t>tietoliikenne, posti</a:t>
            </a:r>
          </a:p>
          <a:p>
            <a:pPr marL="171450" indent="-171450">
              <a:lnSpc>
                <a:spcPts val="1000"/>
              </a:lnSpc>
              <a:buClr>
                <a:srgbClr val="E60F28"/>
              </a:buClr>
              <a:buFont typeface="Arial" panose="020B0604020202020204" pitchFamily="34" charset="0"/>
              <a:buChar char="•"/>
            </a:pPr>
            <a:r>
              <a:rPr lang="fi-FI" sz="900">
                <a:solidFill>
                  <a:prstClr val="black"/>
                </a:solidFill>
              </a:rPr>
              <a:t>majoitus, ravitsemus</a:t>
            </a:r>
          </a:p>
          <a:p>
            <a:pPr marL="171450" indent="-171450">
              <a:lnSpc>
                <a:spcPts val="1000"/>
              </a:lnSpc>
              <a:buClr>
                <a:srgbClr val="E60F28"/>
              </a:buClr>
              <a:buFont typeface="Arial" panose="020B0604020202020204" pitchFamily="34" charset="0"/>
              <a:buChar char="•"/>
            </a:pPr>
            <a:r>
              <a:rPr lang="fi-FI" sz="900">
                <a:solidFill>
                  <a:prstClr val="black"/>
                </a:solidFill>
              </a:rPr>
              <a:t>pankki, rahoitus, vakuutus</a:t>
            </a:r>
          </a:p>
          <a:p>
            <a:pPr marL="171450" indent="-171450">
              <a:lnSpc>
                <a:spcPts val="1000"/>
              </a:lnSpc>
              <a:buClr>
                <a:srgbClr val="E60F28"/>
              </a:buClr>
              <a:buFont typeface="Arial" panose="020B0604020202020204" pitchFamily="34" charset="0"/>
              <a:buChar char="•"/>
            </a:pPr>
            <a:r>
              <a:rPr lang="fi-FI" sz="900">
                <a:solidFill>
                  <a:prstClr val="black"/>
                </a:solidFill>
              </a:rPr>
              <a:t>media, mainonta</a:t>
            </a:r>
          </a:p>
          <a:p>
            <a:pPr marL="171450" indent="-171450">
              <a:lnSpc>
                <a:spcPts val="1000"/>
              </a:lnSpc>
              <a:buClr>
                <a:srgbClr val="E60F28"/>
              </a:buClr>
              <a:buFont typeface="Arial" panose="020B0604020202020204" pitchFamily="34" charset="0"/>
              <a:buChar char="•"/>
            </a:pPr>
            <a:r>
              <a:rPr lang="fi-FI" sz="900">
                <a:solidFill>
                  <a:prstClr val="black"/>
                </a:solidFill>
              </a:rPr>
              <a:t>insinööri-, arkkitehti- ja muu suunnittelutoimisto</a:t>
            </a:r>
          </a:p>
          <a:p>
            <a:pPr marL="171450" indent="-171450">
              <a:lnSpc>
                <a:spcPts val="1000"/>
              </a:lnSpc>
              <a:buClr>
                <a:srgbClr val="E60F28"/>
              </a:buClr>
              <a:buFont typeface="Arial" panose="020B0604020202020204" pitchFamily="34" charset="0"/>
              <a:buChar char="•"/>
            </a:pPr>
            <a:r>
              <a:rPr lang="fi-FI" sz="900">
                <a:solidFill>
                  <a:prstClr val="black"/>
                </a:solidFill>
              </a:rPr>
              <a:t>valtio, valtion laitokset</a:t>
            </a:r>
          </a:p>
          <a:p>
            <a:pPr marL="171450" indent="-171450">
              <a:lnSpc>
                <a:spcPts val="1000"/>
              </a:lnSpc>
              <a:buClr>
                <a:srgbClr val="E60F28"/>
              </a:buClr>
              <a:buFont typeface="Arial" panose="020B0604020202020204" pitchFamily="34" charset="0"/>
              <a:buChar char="•"/>
            </a:pPr>
            <a:r>
              <a:rPr lang="fi-FI" sz="900">
                <a:solidFill>
                  <a:prstClr val="black"/>
                </a:solidFill>
              </a:rPr>
              <a:t>kuntasektori</a:t>
            </a:r>
          </a:p>
          <a:p>
            <a:pPr marL="171450" indent="-171450">
              <a:lnSpc>
                <a:spcPts val="1000"/>
              </a:lnSpc>
              <a:buClr>
                <a:srgbClr val="E60F28"/>
              </a:buClr>
              <a:buFont typeface="Arial" panose="020B0604020202020204" pitchFamily="34" charset="0"/>
              <a:buChar char="•"/>
            </a:pPr>
            <a:r>
              <a:rPr lang="fi-FI" sz="900">
                <a:solidFill>
                  <a:prstClr val="black"/>
                </a:solidFill>
              </a:rPr>
              <a:t>yhdistys, säätiö yms.</a:t>
            </a:r>
          </a:p>
          <a:p>
            <a:pPr marL="171450" indent="-171450">
              <a:lnSpc>
                <a:spcPts val="1000"/>
              </a:lnSpc>
              <a:buClr>
                <a:srgbClr val="E60F28"/>
              </a:buClr>
              <a:buFont typeface="Arial" panose="020B0604020202020204" pitchFamily="34" charset="0"/>
              <a:buChar char="•"/>
            </a:pPr>
            <a:r>
              <a:rPr lang="fi-FI" sz="900">
                <a:solidFill>
                  <a:prstClr val="black"/>
                </a:solidFill>
              </a:rPr>
              <a:t>muut palvelut liike-elämälle</a:t>
            </a:r>
          </a:p>
          <a:p>
            <a:pPr marL="171450" indent="-171450">
              <a:lnSpc>
                <a:spcPts val="1000"/>
              </a:lnSpc>
              <a:buClr>
                <a:srgbClr val="E60F28"/>
              </a:buClr>
              <a:buFont typeface="Arial" panose="020B0604020202020204" pitchFamily="34" charset="0"/>
              <a:buChar char="•"/>
            </a:pPr>
            <a:r>
              <a:rPr lang="fi-FI" sz="900">
                <a:solidFill>
                  <a:prstClr val="black"/>
                </a:solidFill>
              </a:rPr>
              <a:t>jokin muu</a:t>
            </a:r>
          </a:p>
          <a:p>
            <a:pPr marL="171450" indent="-171450">
              <a:lnSpc>
                <a:spcPts val="1000"/>
              </a:lnSpc>
              <a:buClr>
                <a:srgbClr val="E60F28"/>
              </a:buClr>
              <a:buFont typeface="Arial" panose="020B0604020202020204" pitchFamily="34" charset="0"/>
              <a:buChar char="•"/>
            </a:pPr>
            <a:r>
              <a:rPr lang="fi-FI" sz="900">
                <a:solidFill>
                  <a:prstClr val="black"/>
                </a:solidFill>
              </a:rPr>
              <a:t>en ole tällä hetkellä työelämässä</a:t>
            </a:r>
          </a:p>
        </p:txBody>
      </p:sp>
      <p:sp>
        <p:nvSpPr>
          <p:cNvPr id="39" name="Tekstiruutu 38">
            <a:extLst>
              <a:ext uri="{FF2B5EF4-FFF2-40B4-BE49-F238E27FC236}">
                <a16:creationId xmlns:a16="http://schemas.microsoft.com/office/drawing/2014/main" id="{687CC775-B363-4E39-8200-816D0961681B}"/>
              </a:ext>
            </a:extLst>
          </p:cNvPr>
          <p:cNvSpPr txBox="1"/>
          <p:nvPr/>
        </p:nvSpPr>
        <p:spPr>
          <a:xfrm>
            <a:off x="4615767" y="4232750"/>
            <a:ext cx="2133097" cy="1779974"/>
          </a:xfrm>
          <a:prstGeom prst="rect">
            <a:avLst/>
          </a:prstGeom>
          <a:noFill/>
        </p:spPr>
        <p:txBody>
          <a:bodyPr wrap="square" rtlCol="0">
            <a:spAutoFit/>
          </a:bodyPr>
          <a:lstStyle/>
          <a:p>
            <a:r>
              <a:rPr lang="fi-FI" sz="900" b="1">
                <a:solidFill>
                  <a:srgbClr val="E60F28"/>
                </a:solidFill>
              </a:rPr>
              <a:t>Taloutesi yhteenlasketut bruttotulot, joista ei ole vähennetty veroja?</a:t>
            </a:r>
          </a:p>
          <a:p>
            <a:pPr marL="171450" indent="-171450">
              <a:lnSpc>
                <a:spcPts val="1000"/>
              </a:lnSpc>
              <a:buClr>
                <a:srgbClr val="E60F28"/>
              </a:buClr>
              <a:buFont typeface="Arial" panose="020B0604020202020204" pitchFamily="34" charset="0"/>
              <a:buChar char="•"/>
            </a:pPr>
            <a:r>
              <a:rPr lang="fi-FI" sz="900">
                <a:solidFill>
                  <a:prstClr val="black"/>
                </a:solidFill>
              </a:rPr>
              <a:t>alle 10.000 euroa/v</a:t>
            </a:r>
          </a:p>
          <a:p>
            <a:pPr marL="171450" indent="-171450">
              <a:lnSpc>
                <a:spcPts val="1000"/>
              </a:lnSpc>
              <a:buClr>
                <a:srgbClr val="E60F28"/>
              </a:buClr>
              <a:buFont typeface="Arial" panose="020B0604020202020204" pitchFamily="34" charset="0"/>
              <a:buChar char="•"/>
            </a:pPr>
            <a:r>
              <a:rPr lang="fi-FI" sz="900">
                <a:solidFill>
                  <a:prstClr val="black"/>
                </a:solidFill>
              </a:rPr>
              <a:t>10.000–20.000 euroa/v</a:t>
            </a:r>
          </a:p>
          <a:p>
            <a:pPr marL="171450" indent="-171450">
              <a:lnSpc>
                <a:spcPts val="1000"/>
              </a:lnSpc>
              <a:buClr>
                <a:srgbClr val="E60F28"/>
              </a:buClr>
              <a:buFont typeface="Arial" panose="020B0604020202020204" pitchFamily="34" charset="0"/>
              <a:buChar char="•"/>
            </a:pPr>
            <a:r>
              <a:rPr lang="fi-FI" sz="900">
                <a:solidFill>
                  <a:prstClr val="black"/>
                </a:solidFill>
              </a:rPr>
              <a:t>20.001–30.000 euroa/v</a:t>
            </a:r>
          </a:p>
          <a:p>
            <a:pPr marL="171450" indent="-171450">
              <a:lnSpc>
                <a:spcPts val="1000"/>
              </a:lnSpc>
              <a:buClr>
                <a:srgbClr val="E60F28"/>
              </a:buClr>
              <a:buFont typeface="Arial" panose="020B0604020202020204" pitchFamily="34" charset="0"/>
              <a:buChar char="•"/>
            </a:pPr>
            <a:r>
              <a:rPr lang="fi-FI" sz="900">
                <a:solidFill>
                  <a:prstClr val="black"/>
                </a:solidFill>
              </a:rPr>
              <a:t>30.001–40.000 euroa/v</a:t>
            </a:r>
          </a:p>
          <a:p>
            <a:pPr marL="171450" indent="-171450">
              <a:lnSpc>
                <a:spcPts val="1000"/>
              </a:lnSpc>
              <a:buClr>
                <a:srgbClr val="E60F28"/>
              </a:buClr>
              <a:buFont typeface="Arial" panose="020B0604020202020204" pitchFamily="34" charset="0"/>
              <a:buChar char="•"/>
            </a:pPr>
            <a:r>
              <a:rPr lang="fi-FI" sz="900">
                <a:solidFill>
                  <a:prstClr val="black"/>
                </a:solidFill>
              </a:rPr>
              <a:t>40.001–50.000 euroa/v</a:t>
            </a:r>
          </a:p>
          <a:p>
            <a:pPr marL="171450" indent="-171450">
              <a:lnSpc>
                <a:spcPts val="1000"/>
              </a:lnSpc>
              <a:buClr>
                <a:srgbClr val="E60F28"/>
              </a:buClr>
              <a:buFont typeface="Arial" panose="020B0604020202020204" pitchFamily="34" charset="0"/>
              <a:buChar char="•"/>
            </a:pPr>
            <a:r>
              <a:rPr lang="fi-FI" sz="900">
                <a:solidFill>
                  <a:prstClr val="black"/>
                </a:solidFill>
              </a:rPr>
              <a:t>50.001–60.000 euroa/v</a:t>
            </a:r>
          </a:p>
          <a:p>
            <a:pPr marL="171450" indent="-171450">
              <a:lnSpc>
                <a:spcPts val="1000"/>
              </a:lnSpc>
              <a:buClr>
                <a:srgbClr val="E60F28"/>
              </a:buClr>
              <a:buFont typeface="Arial" panose="020B0604020202020204" pitchFamily="34" charset="0"/>
              <a:buChar char="•"/>
            </a:pPr>
            <a:r>
              <a:rPr lang="fi-FI" sz="900">
                <a:solidFill>
                  <a:prstClr val="black"/>
                </a:solidFill>
              </a:rPr>
              <a:t>60.001–70.000 euroa/v</a:t>
            </a:r>
          </a:p>
          <a:p>
            <a:pPr marL="171450" indent="-171450">
              <a:lnSpc>
                <a:spcPts val="1000"/>
              </a:lnSpc>
              <a:buClr>
                <a:srgbClr val="E60F28"/>
              </a:buClr>
              <a:buFont typeface="Arial" panose="020B0604020202020204" pitchFamily="34" charset="0"/>
              <a:buChar char="•"/>
            </a:pPr>
            <a:r>
              <a:rPr lang="fi-FI" sz="900">
                <a:solidFill>
                  <a:prstClr val="black"/>
                </a:solidFill>
              </a:rPr>
              <a:t>70.001–80.000 euroa/v</a:t>
            </a:r>
          </a:p>
          <a:p>
            <a:pPr marL="171450" indent="-171450">
              <a:lnSpc>
                <a:spcPts val="1000"/>
              </a:lnSpc>
              <a:buClr>
                <a:srgbClr val="E60F28"/>
              </a:buClr>
              <a:buFont typeface="Arial" panose="020B0604020202020204" pitchFamily="34" charset="0"/>
              <a:buChar char="•"/>
            </a:pPr>
            <a:r>
              <a:rPr lang="fi-FI" sz="900">
                <a:solidFill>
                  <a:prstClr val="black"/>
                </a:solidFill>
              </a:rPr>
              <a:t>80.001–90.000 euroa/v</a:t>
            </a:r>
          </a:p>
          <a:p>
            <a:pPr marL="171450" indent="-171450">
              <a:lnSpc>
                <a:spcPts val="1000"/>
              </a:lnSpc>
              <a:buClr>
                <a:srgbClr val="E60F28"/>
              </a:buClr>
              <a:buFont typeface="Arial" panose="020B0604020202020204" pitchFamily="34" charset="0"/>
              <a:buChar char="•"/>
            </a:pPr>
            <a:r>
              <a:rPr lang="fi-FI" sz="900">
                <a:solidFill>
                  <a:prstClr val="black"/>
                </a:solidFill>
              </a:rPr>
              <a:t>yli 90.000 euroa/v</a:t>
            </a:r>
          </a:p>
          <a:p>
            <a:pPr marL="171450" indent="-171450">
              <a:lnSpc>
                <a:spcPts val="1000"/>
              </a:lnSpc>
              <a:buClr>
                <a:srgbClr val="E60F28"/>
              </a:buClr>
              <a:buFont typeface="Arial" panose="020B0604020202020204" pitchFamily="34" charset="0"/>
              <a:buChar char="•"/>
            </a:pPr>
            <a:r>
              <a:rPr lang="fi-FI" sz="900">
                <a:solidFill>
                  <a:prstClr val="black"/>
                </a:solidFill>
              </a:rPr>
              <a:t>En halua vastata</a:t>
            </a:r>
          </a:p>
        </p:txBody>
      </p:sp>
      <p:cxnSp>
        <p:nvCxnSpPr>
          <p:cNvPr id="32" name="Suora yhdysviiva 31"/>
          <p:cNvCxnSpPr>
            <a:cxnSpLocks/>
          </p:cNvCxnSpPr>
          <p:nvPr/>
        </p:nvCxnSpPr>
        <p:spPr>
          <a:xfrm>
            <a:off x="4546688" y="1499837"/>
            <a:ext cx="0" cy="5023933"/>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 name="Päivämäärän paikkamerkki 1"/>
          <p:cNvSpPr>
            <a:spLocks noGrp="1"/>
          </p:cNvSpPr>
          <p:nvPr>
            <p:ph type="dt" sz="half" idx="12"/>
          </p:nvPr>
        </p:nvSpPr>
        <p:spPr/>
        <p:txBody>
          <a:bodyPr/>
          <a:lstStyle/>
          <a:p>
            <a:r>
              <a:rPr lang="fi-FI"/>
              <a:t>13.03.2025</a:t>
            </a:r>
          </a:p>
        </p:txBody>
      </p:sp>
      <p:sp>
        <p:nvSpPr>
          <p:cNvPr id="3" name="Alatunnisteen paikkamerkki 2"/>
          <p:cNvSpPr>
            <a:spLocks noGrp="1"/>
          </p:cNvSpPr>
          <p:nvPr>
            <p:ph type="ftr" sz="quarter" idx="13"/>
          </p:nvPr>
        </p:nvSpPr>
        <p:spPr/>
        <p:txBody>
          <a:bodyPr/>
          <a:lstStyle/>
          <a:p>
            <a:r>
              <a:rPr lang="fi-FI"/>
              <a:t>SPR/Rasismiin puuttuminen 2025</a:t>
            </a:r>
          </a:p>
        </p:txBody>
      </p:sp>
      <p:sp>
        <p:nvSpPr>
          <p:cNvPr id="4" name="Dian numeron paikkamerkki 3"/>
          <p:cNvSpPr>
            <a:spLocks noGrp="1"/>
          </p:cNvSpPr>
          <p:nvPr>
            <p:ph type="sldNum" sz="quarter" idx="14"/>
          </p:nvPr>
        </p:nvSpPr>
        <p:spPr/>
        <p:txBody>
          <a:bodyPr/>
          <a:lstStyle/>
          <a:p>
            <a:fld id="{45530FF3-944E-453D-AD86-280F662E2B3A}" type="slidenum">
              <a:rPr lang="fi-FI" smtClean="0"/>
              <a:pPr/>
              <a:t>35</a:t>
            </a:fld>
            <a:endParaRPr lang="fi-FI"/>
          </a:p>
        </p:txBody>
      </p:sp>
      <p:sp>
        <p:nvSpPr>
          <p:cNvPr id="11" name="Otsikko 10">
            <a:extLst>
              <a:ext uri="{FF2B5EF4-FFF2-40B4-BE49-F238E27FC236}">
                <a16:creationId xmlns:a16="http://schemas.microsoft.com/office/drawing/2014/main" id="{471DE78D-0B55-78DF-7E5D-D22C925BE60A}"/>
              </a:ext>
            </a:extLst>
          </p:cNvPr>
          <p:cNvSpPr>
            <a:spLocks noGrp="1"/>
          </p:cNvSpPr>
          <p:nvPr>
            <p:ph type="title"/>
          </p:nvPr>
        </p:nvSpPr>
        <p:spPr/>
        <p:txBody>
          <a:bodyPr/>
          <a:lstStyle/>
          <a:p>
            <a:r>
              <a:rPr lang="fi-FI" sz="3600" dirty="0"/>
              <a:t>Internet-paneelin taustatiedot 2024</a:t>
            </a:r>
            <a:endParaRPr lang="fi-FI" dirty="0"/>
          </a:p>
        </p:txBody>
      </p:sp>
      <p:sp>
        <p:nvSpPr>
          <p:cNvPr id="41" name="Tekstiruutu 40">
            <a:extLst>
              <a:ext uri="{FF2B5EF4-FFF2-40B4-BE49-F238E27FC236}">
                <a16:creationId xmlns:a16="http://schemas.microsoft.com/office/drawing/2014/main" id="{1915B373-E412-49F8-B068-9381C2A3B6A9}"/>
              </a:ext>
            </a:extLst>
          </p:cNvPr>
          <p:cNvSpPr txBox="1"/>
          <p:nvPr/>
        </p:nvSpPr>
        <p:spPr>
          <a:xfrm>
            <a:off x="9647974" y="3290159"/>
            <a:ext cx="2389341" cy="2826415"/>
          </a:xfrm>
          <a:prstGeom prst="rect">
            <a:avLst/>
          </a:prstGeom>
          <a:noFill/>
        </p:spPr>
        <p:txBody>
          <a:bodyPr wrap="square" rtlCol="0">
            <a:spAutoFit/>
          </a:bodyPr>
          <a:lstStyle/>
          <a:p>
            <a:pPr>
              <a:buClr>
                <a:srgbClr val="E60F28"/>
              </a:buClr>
            </a:pPr>
            <a:r>
              <a:rPr lang="fi-FI" sz="900" b="1">
                <a:solidFill>
                  <a:srgbClr val="E60F28"/>
                </a:solidFill>
              </a:rPr>
              <a:t>Jos osallistut päätöksentekoon tai päätät työorganisaatiosi hankinnoista, merkitse seuraavista vaihtoehdoista ne, joihin osallistut / joista päätät?</a:t>
            </a:r>
          </a:p>
          <a:p>
            <a:pPr marL="171450" indent="-171450">
              <a:lnSpc>
                <a:spcPts val="1000"/>
              </a:lnSpc>
              <a:buClr>
                <a:srgbClr val="E60F28"/>
              </a:buClr>
              <a:buFont typeface="Arial" panose="020B0604020202020204" pitchFamily="34" charset="0"/>
              <a:buChar char="•"/>
            </a:pPr>
            <a:r>
              <a:rPr lang="fi-FI" sz="900">
                <a:solidFill>
                  <a:prstClr val="black"/>
                </a:solidFill>
              </a:rPr>
              <a:t>tietotekniikkalaitteet ja -palvelut</a:t>
            </a:r>
          </a:p>
          <a:p>
            <a:pPr marL="171450" indent="-171450">
              <a:lnSpc>
                <a:spcPts val="1000"/>
              </a:lnSpc>
              <a:buClr>
                <a:srgbClr val="E60F28"/>
              </a:buClr>
              <a:buFont typeface="Arial" panose="020B0604020202020204" pitchFamily="34" charset="0"/>
              <a:buChar char="•"/>
            </a:pPr>
            <a:r>
              <a:rPr lang="fi-FI" sz="900">
                <a:solidFill>
                  <a:prstClr val="black"/>
                </a:solidFill>
              </a:rPr>
              <a:t>telepalvelut</a:t>
            </a:r>
          </a:p>
          <a:p>
            <a:pPr marL="171450" indent="-171450">
              <a:lnSpc>
                <a:spcPts val="1000"/>
              </a:lnSpc>
              <a:buClr>
                <a:srgbClr val="E60F28"/>
              </a:buClr>
              <a:buFont typeface="Arial" panose="020B0604020202020204" pitchFamily="34" charset="0"/>
              <a:buChar char="•"/>
            </a:pPr>
            <a:r>
              <a:rPr lang="fi-FI" sz="900">
                <a:solidFill>
                  <a:prstClr val="black"/>
                </a:solidFill>
              </a:rPr>
              <a:t>toimistotarvikkeet ja -kalusteet</a:t>
            </a:r>
          </a:p>
          <a:p>
            <a:pPr marL="171450" indent="-171450">
              <a:lnSpc>
                <a:spcPts val="1000"/>
              </a:lnSpc>
              <a:buClr>
                <a:srgbClr val="E60F28"/>
              </a:buClr>
              <a:buFont typeface="Arial" panose="020B0604020202020204" pitchFamily="34" charset="0"/>
              <a:buChar char="•"/>
            </a:pPr>
            <a:r>
              <a:rPr lang="fi-FI" sz="900">
                <a:solidFill>
                  <a:prstClr val="black"/>
                </a:solidFill>
              </a:rPr>
              <a:t>pankki-, rahoitus- ja vakuutuspalvelut</a:t>
            </a:r>
          </a:p>
          <a:p>
            <a:pPr marL="171450" indent="-171450">
              <a:lnSpc>
                <a:spcPts val="1000"/>
              </a:lnSpc>
              <a:buClr>
                <a:srgbClr val="E60F28"/>
              </a:buClr>
              <a:buFont typeface="Arial" panose="020B0604020202020204" pitchFamily="34" charset="0"/>
              <a:buChar char="•"/>
            </a:pPr>
            <a:r>
              <a:rPr lang="fi-FI" sz="900">
                <a:solidFill>
                  <a:prstClr val="black"/>
                </a:solidFill>
              </a:rPr>
              <a:t>koulutus- ja konsultointipalvelut</a:t>
            </a:r>
          </a:p>
          <a:p>
            <a:pPr marL="171450" indent="-171450">
              <a:lnSpc>
                <a:spcPts val="1000"/>
              </a:lnSpc>
              <a:buClr>
                <a:srgbClr val="E60F28"/>
              </a:buClr>
              <a:buFont typeface="Arial" panose="020B0604020202020204" pitchFamily="34" charset="0"/>
              <a:buChar char="•"/>
            </a:pPr>
            <a:r>
              <a:rPr lang="fi-FI" sz="900">
                <a:solidFill>
                  <a:prstClr val="black"/>
                </a:solidFill>
              </a:rPr>
              <a:t>kiinteistön huolto-, siivous- ja turvallisuuspalvelut</a:t>
            </a:r>
          </a:p>
          <a:p>
            <a:pPr marL="171450" indent="-171450">
              <a:lnSpc>
                <a:spcPts val="1000"/>
              </a:lnSpc>
              <a:buClr>
                <a:srgbClr val="E60F28"/>
              </a:buClr>
              <a:buFont typeface="Arial" panose="020B0604020202020204" pitchFamily="34" charset="0"/>
              <a:buChar char="•"/>
            </a:pPr>
            <a:r>
              <a:rPr lang="fi-FI" sz="900">
                <a:solidFill>
                  <a:prstClr val="black"/>
                </a:solidFill>
              </a:rPr>
              <a:t>ajoneuvot, kuljetuspalvelut</a:t>
            </a:r>
          </a:p>
          <a:p>
            <a:pPr marL="171450" indent="-171450">
              <a:lnSpc>
                <a:spcPts val="1000"/>
              </a:lnSpc>
              <a:buClr>
                <a:srgbClr val="E60F28"/>
              </a:buClr>
              <a:buFont typeface="Arial" panose="020B0604020202020204" pitchFamily="34" charset="0"/>
              <a:buChar char="•"/>
            </a:pPr>
            <a:r>
              <a:rPr lang="fi-FI" sz="900">
                <a:solidFill>
                  <a:prstClr val="black"/>
                </a:solidFill>
              </a:rPr>
              <a:t>ravintola-, matka- ja majoituspalvelut</a:t>
            </a:r>
          </a:p>
          <a:p>
            <a:pPr marL="171450" indent="-171450">
              <a:lnSpc>
                <a:spcPts val="1000"/>
              </a:lnSpc>
              <a:buClr>
                <a:srgbClr val="E60F28"/>
              </a:buClr>
              <a:buFont typeface="Arial" panose="020B0604020202020204" pitchFamily="34" charset="0"/>
              <a:buChar char="•"/>
            </a:pPr>
            <a:r>
              <a:rPr lang="fi-FI" sz="900">
                <a:solidFill>
                  <a:prstClr val="black"/>
                </a:solidFill>
              </a:rPr>
              <a:t>markkinointi ja mainonta</a:t>
            </a:r>
          </a:p>
          <a:p>
            <a:pPr marL="171450" indent="-171450">
              <a:lnSpc>
                <a:spcPts val="1000"/>
              </a:lnSpc>
              <a:buClr>
                <a:srgbClr val="E60F28"/>
              </a:buClr>
              <a:buFont typeface="Arial" panose="020B0604020202020204" pitchFamily="34" charset="0"/>
              <a:buChar char="•"/>
            </a:pPr>
            <a:r>
              <a:rPr lang="fi-FI" sz="900">
                <a:solidFill>
                  <a:prstClr val="black"/>
                </a:solidFill>
              </a:rPr>
              <a:t>teollisuuden investoinnit</a:t>
            </a:r>
          </a:p>
          <a:p>
            <a:pPr marL="171450" indent="-171450">
              <a:lnSpc>
                <a:spcPts val="1000"/>
              </a:lnSpc>
              <a:buClr>
                <a:srgbClr val="E60F28"/>
              </a:buClr>
              <a:buFont typeface="Arial" panose="020B0604020202020204" pitchFamily="34" charset="0"/>
              <a:buChar char="•"/>
            </a:pPr>
            <a:r>
              <a:rPr lang="fi-FI" sz="900">
                <a:solidFill>
                  <a:prstClr val="black"/>
                </a:solidFill>
              </a:rPr>
              <a:t>kustannus- ja painopalvelut</a:t>
            </a:r>
          </a:p>
          <a:p>
            <a:pPr marL="171450" indent="-171450">
              <a:lnSpc>
                <a:spcPts val="1000"/>
              </a:lnSpc>
              <a:buClr>
                <a:srgbClr val="E60F28"/>
              </a:buClr>
              <a:buFont typeface="Arial" panose="020B0604020202020204" pitchFamily="34" charset="0"/>
              <a:buChar char="•"/>
            </a:pPr>
            <a:r>
              <a:rPr lang="fi-FI" sz="900">
                <a:solidFill>
                  <a:prstClr val="black"/>
                </a:solidFill>
              </a:rPr>
              <a:t>toimitilat ja rakennukset</a:t>
            </a:r>
          </a:p>
          <a:p>
            <a:pPr marL="171450" indent="-171450">
              <a:lnSpc>
                <a:spcPts val="1000"/>
              </a:lnSpc>
              <a:buClr>
                <a:srgbClr val="E60F28"/>
              </a:buClr>
              <a:buFont typeface="Arial" panose="020B0604020202020204" pitchFamily="34" charset="0"/>
              <a:buChar char="•"/>
            </a:pPr>
            <a:r>
              <a:rPr lang="fi-FI" sz="900">
                <a:solidFill>
                  <a:prstClr val="black"/>
                </a:solidFill>
              </a:rPr>
              <a:t>henkilöstön rekrytointi</a:t>
            </a:r>
          </a:p>
          <a:p>
            <a:pPr marL="171450" indent="-171450">
              <a:lnSpc>
                <a:spcPts val="1000"/>
              </a:lnSpc>
              <a:buClr>
                <a:srgbClr val="E60F28"/>
              </a:buClr>
              <a:buFont typeface="Arial" panose="020B0604020202020204" pitchFamily="34" charset="0"/>
              <a:buChar char="•"/>
            </a:pPr>
            <a:r>
              <a:rPr lang="fi-FI" sz="900">
                <a:solidFill>
                  <a:prstClr val="black"/>
                </a:solidFill>
              </a:rPr>
              <a:t>muut palvelut</a:t>
            </a:r>
          </a:p>
          <a:p>
            <a:pPr marL="171450" indent="-171450">
              <a:lnSpc>
                <a:spcPts val="1000"/>
              </a:lnSpc>
              <a:buClr>
                <a:srgbClr val="E60F28"/>
              </a:buClr>
              <a:buFont typeface="Arial" panose="020B0604020202020204" pitchFamily="34" charset="0"/>
              <a:buChar char="•"/>
            </a:pPr>
            <a:r>
              <a:rPr lang="fi-FI" sz="900">
                <a:solidFill>
                  <a:prstClr val="black"/>
                </a:solidFill>
              </a:rPr>
              <a:t>en mihinkään näistä</a:t>
            </a:r>
          </a:p>
          <a:p>
            <a:pPr marL="171450" indent="-171450">
              <a:lnSpc>
                <a:spcPts val="1000"/>
              </a:lnSpc>
              <a:buClr>
                <a:srgbClr val="E60F28"/>
              </a:buClr>
              <a:buFont typeface="Arial" panose="020B0604020202020204" pitchFamily="34" charset="0"/>
              <a:buChar char="•"/>
            </a:pPr>
            <a:r>
              <a:rPr lang="fi-FI" sz="900">
                <a:solidFill>
                  <a:prstClr val="black"/>
                </a:solidFill>
              </a:rPr>
              <a:t>en ole tällä hetkellä työelämässä</a:t>
            </a:r>
          </a:p>
        </p:txBody>
      </p:sp>
      <p:cxnSp>
        <p:nvCxnSpPr>
          <p:cNvPr id="16" name="Suora yhdysviiva 15">
            <a:extLst>
              <a:ext uri="{FF2B5EF4-FFF2-40B4-BE49-F238E27FC236}">
                <a16:creationId xmlns:a16="http://schemas.microsoft.com/office/drawing/2014/main" id="{50B0176E-8995-A8B0-1E99-7B6C044A9A69}"/>
              </a:ext>
            </a:extLst>
          </p:cNvPr>
          <p:cNvCxnSpPr>
            <a:cxnSpLocks/>
          </p:cNvCxnSpPr>
          <p:nvPr/>
        </p:nvCxnSpPr>
        <p:spPr>
          <a:xfrm>
            <a:off x="6790944" y="1499837"/>
            <a:ext cx="0" cy="5023933"/>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5" name="Tekstiruutu 4">
            <a:extLst>
              <a:ext uri="{FF2B5EF4-FFF2-40B4-BE49-F238E27FC236}">
                <a16:creationId xmlns:a16="http://schemas.microsoft.com/office/drawing/2014/main" id="{348E0018-B070-19E7-4B33-AF75152DAB39}"/>
              </a:ext>
            </a:extLst>
          </p:cNvPr>
          <p:cNvSpPr txBox="1"/>
          <p:nvPr/>
        </p:nvSpPr>
        <p:spPr>
          <a:xfrm>
            <a:off x="265196" y="4232750"/>
            <a:ext cx="1671755" cy="1010533"/>
          </a:xfrm>
          <a:prstGeom prst="rect">
            <a:avLst/>
          </a:prstGeom>
          <a:noFill/>
        </p:spPr>
        <p:txBody>
          <a:bodyPr wrap="square" rtlCol="0">
            <a:spAutoFit/>
          </a:bodyPr>
          <a:lstStyle/>
          <a:p>
            <a:r>
              <a:rPr lang="fi-FI" sz="900" b="1">
                <a:solidFill>
                  <a:srgbClr val="E60F28"/>
                </a:solidFill>
              </a:rPr>
              <a:t>Mitä kieltä puhut kotonasi/ perheesi kanssa:</a:t>
            </a:r>
          </a:p>
          <a:p>
            <a:pPr marL="171450" indent="-171450">
              <a:lnSpc>
                <a:spcPts val="1000"/>
              </a:lnSpc>
              <a:buClr>
                <a:srgbClr val="E60F28"/>
              </a:buClr>
              <a:buFont typeface="Arial" panose="020B0604020202020204" pitchFamily="34" charset="0"/>
              <a:buChar char="•"/>
            </a:pPr>
            <a:r>
              <a:rPr lang="fi-FI" sz="900">
                <a:solidFill>
                  <a:prstClr val="black"/>
                </a:solidFill>
              </a:rPr>
              <a:t>Suomi</a:t>
            </a:r>
          </a:p>
          <a:p>
            <a:pPr marL="171450" indent="-171450">
              <a:lnSpc>
                <a:spcPts val="1000"/>
              </a:lnSpc>
              <a:buClr>
                <a:srgbClr val="E60F28"/>
              </a:buClr>
              <a:buFont typeface="Arial" panose="020B0604020202020204" pitchFamily="34" charset="0"/>
              <a:buChar char="•"/>
            </a:pPr>
            <a:r>
              <a:rPr lang="fi-FI" sz="900">
                <a:solidFill>
                  <a:prstClr val="black"/>
                </a:solidFill>
              </a:rPr>
              <a:t>Ruotsi</a:t>
            </a:r>
          </a:p>
          <a:p>
            <a:pPr marL="171450" indent="-171450">
              <a:lnSpc>
                <a:spcPts val="1000"/>
              </a:lnSpc>
              <a:buClr>
                <a:srgbClr val="E60F28"/>
              </a:buClr>
              <a:buFont typeface="Arial" panose="020B0604020202020204" pitchFamily="34" charset="0"/>
              <a:buChar char="•"/>
            </a:pPr>
            <a:r>
              <a:rPr lang="fi-FI" sz="900">
                <a:solidFill>
                  <a:prstClr val="black"/>
                </a:solidFill>
              </a:rPr>
              <a:t>Englanti</a:t>
            </a:r>
          </a:p>
          <a:p>
            <a:pPr marL="171450" indent="-171450">
              <a:lnSpc>
                <a:spcPts val="1000"/>
              </a:lnSpc>
              <a:buClr>
                <a:srgbClr val="E60F28"/>
              </a:buClr>
              <a:buFont typeface="Arial" panose="020B0604020202020204" pitchFamily="34" charset="0"/>
              <a:buChar char="•"/>
            </a:pPr>
            <a:r>
              <a:rPr lang="fi-FI" sz="900">
                <a:solidFill>
                  <a:prstClr val="black"/>
                </a:solidFill>
              </a:rPr>
              <a:t>Muu</a:t>
            </a:r>
          </a:p>
          <a:p>
            <a:pPr marL="171450" indent="-171450">
              <a:lnSpc>
                <a:spcPts val="1000"/>
              </a:lnSpc>
              <a:buClr>
                <a:srgbClr val="E60F28"/>
              </a:buClr>
              <a:buFont typeface="Arial" panose="020B0604020202020204" pitchFamily="34" charset="0"/>
              <a:buChar char="•"/>
            </a:pPr>
            <a:r>
              <a:rPr lang="fi-FI" sz="900">
                <a:solidFill>
                  <a:prstClr val="black"/>
                </a:solidFill>
              </a:rPr>
              <a:t>En halua vastata</a:t>
            </a:r>
          </a:p>
        </p:txBody>
      </p:sp>
      <p:cxnSp>
        <p:nvCxnSpPr>
          <p:cNvPr id="7" name="Suora yhdysviiva 6">
            <a:extLst>
              <a:ext uri="{FF2B5EF4-FFF2-40B4-BE49-F238E27FC236}">
                <a16:creationId xmlns:a16="http://schemas.microsoft.com/office/drawing/2014/main" id="{ED17D0F9-DA53-4C69-2BA0-038684123B24}"/>
              </a:ext>
            </a:extLst>
          </p:cNvPr>
          <p:cNvCxnSpPr>
            <a:cxnSpLocks/>
          </p:cNvCxnSpPr>
          <p:nvPr/>
        </p:nvCxnSpPr>
        <p:spPr>
          <a:xfrm>
            <a:off x="2302432" y="1499837"/>
            <a:ext cx="0" cy="5023933"/>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9" name="Tekstiruutu 8">
            <a:extLst>
              <a:ext uri="{FF2B5EF4-FFF2-40B4-BE49-F238E27FC236}">
                <a16:creationId xmlns:a16="http://schemas.microsoft.com/office/drawing/2014/main" id="{D5831BE5-7D1F-E4EF-14F6-5E2AAC90B0F2}"/>
              </a:ext>
            </a:extLst>
          </p:cNvPr>
          <p:cNvSpPr txBox="1"/>
          <p:nvPr/>
        </p:nvSpPr>
        <p:spPr>
          <a:xfrm>
            <a:off x="265196" y="5277560"/>
            <a:ext cx="1671755" cy="1031051"/>
          </a:xfrm>
          <a:prstGeom prst="rect">
            <a:avLst/>
          </a:prstGeom>
          <a:noFill/>
        </p:spPr>
        <p:txBody>
          <a:bodyPr wrap="square" rtlCol="0">
            <a:spAutoFit/>
          </a:bodyPr>
          <a:lstStyle/>
          <a:p>
            <a:r>
              <a:rPr lang="fi-FI" sz="900" b="1">
                <a:solidFill>
                  <a:srgbClr val="E60F28"/>
                </a:solidFill>
              </a:rPr>
              <a:t>Oletko itse, tai onko jompikumpi vanhemmistasi syntynyt muualla kuin Suomessa?</a:t>
            </a:r>
          </a:p>
          <a:p>
            <a:pPr marL="171450" indent="-171450">
              <a:lnSpc>
                <a:spcPts val="1000"/>
              </a:lnSpc>
              <a:buClr>
                <a:srgbClr val="E60F28"/>
              </a:buClr>
              <a:buFont typeface="Arial" panose="020B0604020202020204" pitchFamily="34" charset="0"/>
              <a:buChar char="•"/>
            </a:pPr>
            <a:r>
              <a:rPr lang="fi-FI" sz="900">
                <a:solidFill>
                  <a:prstClr val="black"/>
                </a:solidFill>
              </a:rPr>
              <a:t>Kyllä </a:t>
            </a:r>
          </a:p>
          <a:p>
            <a:pPr marL="171450" indent="-171450">
              <a:lnSpc>
                <a:spcPts val="1000"/>
              </a:lnSpc>
              <a:buClr>
                <a:srgbClr val="E60F28"/>
              </a:buClr>
              <a:buFont typeface="Arial" panose="020B0604020202020204" pitchFamily="34" charset="0"/>
              <a:buChar char="•"/>
            </a:pPr>
            <a:r>
              <a:rPr lang="fi-FI" sz="900">
                <a:solidFill>
                  <a:prstClr val="black"/>
                </a:solidFill>
              </a:rPr>
              <a:t>Ei</a:t>
            </a:r>
          </a:p>
          <a:p>
            <a:pPr marL="171450" indent="-171450">
              <a:lnSpc>
                <a:spcPts val="1000"/>
              </a:lnSpc>
              <a:buClr>
                <a:srgbClr val="E60F28"/>
              </a:buClr>
              <a:buFont typeface="Arial" panose="020B0604020202020204" pitchFamily="34" charset="0"/>
              <a:buChar char="•"/>
            </a:pPr>
            <a:r>
              <a:rPr lang="fi-FI" sz="900">
                <a:solidFill>
                  <a:prstClr val="black"/>
                </a:solidFill>
              </a:rPr>
              <a:t>En halua vastata</a:t>
            </a:r>
          </a:p>
        </p:txBody>
      </p:sp>
    </p:spTree>
    <p:extLst>
      <p:ext uri="{BB962C8B-B14F-4D97-AF65-F5344CB8AC3E}">
        <p14:creationId xmlns:p14="http://schemas.microsoft.com/office/powerpoint/2010/main" val="335382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2"/>
          </p:nvPr>
        </p:nvSpPr>
        <p:spPr/>
        <p:txBody>
          <a:bodyPr/>
          <a:lstStyle/>
          <a:p>
            <a:r>
              <a:rPr lang="fi-FI"/>
              <a:t>13.03.2025</a:t>
            </a:r>
          </a:p>
        </p:txBody>
      </p:sp>
      <p:sp>
        <p:nvSpPr>
          <p:cNvPr id="4" name="Alatunnisteen paikkamerkki 3"/>
          <p:cNvSpPr>
            <a:spLocks noGrp="1"/>
          </p:cNvSpPr>
          <p:nvPr>
            <p:ph type="ftr" sz="quarter" idx="13"/>
          </p:nvPr>
        </p:nvSpPr>
        <p:spPr/>
        <p:txBody>
          <a:bodyPr/>
          <a:lstStyle/>
          <a:p>
            <a:r>
              <a:rPr lang="fi-FI"/>
              <a:t>SPR/Rasismiin puuttuminen 2025</a:t>
            </a:r>
          </a:p>
        </p:txBody>
      </p:sp>
      <p:sp>
        <p:nvSpPr>
          <p:cNvPr id="5" name="Dian numeron paikkamerkki 4"/>
          <p:cNvSpPr>
            <a:spLocks noGrp="1"/>
          </p:cNvSpPr>
          <p:nvPr>
            <p:ph type="sldNum" sz="quarter" idx="14"/>
          </p:nvPr>
        </p:nvSpPr>
        <p:spPr/>
        <p:txBody>
          <a:bodyPr/>
          <a:lstStyle/>
          <a:p>
            <a:fld id="{45530FF3-944E-453D-AD86-280F662E2B3A}" type="slidenum">
              <a:rPr lang="fi-FI" smtClean="0"/>
              <a:t>4</a:t>
            </a:fld>
            <a:endParaRPr lang="fi-FI"/>
          </a:p>
        </p:txBody>
      </p:sp>
      <p:sp>
        <p:nvSpPr>
          <p:cNvPr id="2" name="Otsikko 1">
            <a:extLst>
              <a:ext uri="{FF2B5EF4-FFF2-40B4-BE49-F238E27FC236}">
                <a16:creationId xmlns:a16="http://schemas.microsoft.com/office/drawing/2014/main" id="{45CD5311-1B54-F670-287D-FA0F39B2DB82}"/>
              </a:ext>
            </a:extLst>
          </p:cNvPr>
          <p:cNvSpPr>
            <a:spLocks noGrp="1"/>
          </p:cNvSpPr>
          <p:nvPr>
            <p:ph type="title"/>
          </p:nvPr>
        </p:nvSpPr>
        <p:spPr/>
        <p:txBody>
          <a:bodyPr/>
          <a:lstStyle/>
          <a:p>
            <a:r>
              <a:rPr lang="fi-FI"/>
              <a:t>Yhteenveto tuloksista</a:t>
            </a:r>
          </a:p>
        </p:txBody>
      </p:sp>
    </p:spTree>
    <p:extLst>
      <p:ext uri="{BB962C8B-B14F-4D97-AF65-F5344CB8AC3E}">
        <p14:creationId xmlns:p14="http://schemas.microsoft.com/office/powerpoint/2010/main" val="272695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7413AA88-B65D-FA67-D9E3-0C54BB8673A5}"/>
              </a:ext>
            </a:extLst>
          </p:cNvPr>
          <p:cNvSpPr>
            <a:spLocks noGrp="1"/>
          </p:cNvSpPr>
          <p:nvPr>
            <p:ph type="dt" sz="half" idx="12"/>
          </p:nvPr>
        </p:nvSpPr>
        <p:spPr/>
        <p:txBody>
          <a:bodyPr/>
          <a:lstStyle/>
          <a:p>
            <a:r>
              <a:rPr lang="fi-FI"/>
              <a:t>13.03.2025</a:t>
            </a:r>
          </a:p>
        </p:txBody>
      </p:sp>
      <p:sp>
        <p:nvSpPr>
          <p:cNvPr id="4" name="Alatunnisteen paikkamerkki 3">
            <a:extLst>
              <a:ext uri="{FF2B5EF4-FFF2-40B4-BE49-F238E27FC236}">
                <a16:creationId xmlns:a16="http://schemas.microsoft.com/office/drawing/2014/main" id="{36D1E954-E63F-230C-99AA-70AA34A82B15}"/>
              </a:ext>
            </a:extLst>
          </p:cNvPr>
          <p:cNvSpPr>
            <a:spLocks noGrp="1"/>
          </p:cNvSpPr>
          <p:nvPr>
            <p:ph type="ftr" sz="quarter" idx="13"/>
          </p:nvPr>
        </p:nvSpPr>
        <p:spPr/>
        <p:txBody>
          <a:bodyPr/>
          <a:lstStyle/>
          <a:p>
            <a:r>
              <a:rPr lang="fi-FI" dirty="0"/>
              <a:t>SPR/Rasismiin puuttuminen 2025</a:t>
            </a:r>
          </a:p>
        </p:txBody>
      </p:sp>
      <p:sp>
        <p:nvSpPr>
          <p:cNvPr id="5" name="Dian numeron paikkamerkki 4">
            <a:extLst>
              <a:ext uri="{FF2B5EF4-FFF2-40B4-BE49-F238E27FC236}">
                <a16:creationId xmlns:a16="http://schemas.microsoft.com/office/drawing/2014/main" id="{1339C0FB-3A48-0829-B071-212E523092CB}"/>
              </a:ext>
            </a:extLst>
          </p:cNvPr>
          <p:cNvSpPr>
            <a:spLocks noGrp="1"/>
          </p:cNvSpPr>
          <p:nvPr>
            <p:ph type="sldNum" sz="quarter" idx="14"/>
          </p:nvPr>
        </p:nvSpPr>
        <p:spPr/>
        <p:txBody>
          <a:bodyPr/>
          <a:lstStyle/>
          <a:p>
            <a:fld id="{FE5B6939-2160-4D54-A0A9-177BFACD315D}" type="slidenum">
              <a:rPr lang="fi-FI" smtClean="0"/>
              <a:pPr/>
              <a:t>5</a:t>
            </a:fld>
            <a:endParaRPr lang="fi-FI"/>
          </a:p>
        </p:txBody>
      </p:sp>
      <p:sp>
        <p:nvSpPr>
          <p:cNvPr id="2" name="Otsikko 1">
            <a:extLst>
              <a:ext uri="{FF2B5EF4-FFF2-40B4-BE49-F238E27FC236}">
                <a16:creationId xmlns:a16="http://schemas.microsoft.com/office/drawing/2014/main" id="{E4496C07-9B63-31B0-BE39-7B81FDD485C3}"/>
              </a:ext>
            </a:extLst>
          </p:cNvPr>
          <p:cNvSpPr>
            <a:spLocks noGrp="1"/>
          </p:cNvSpPr>
          <p:nvPr>
            <p:ph type="title"/>
          </p:nvPr>
        </p:nvSpPr>
        <p:spPr/>
        <p:txBody>
          <a:bodyPr/>
          <a:lstStyle/>
          <a:p>
            <a:r>
              <a:rPr lang="fi-FI"/>
              <a:t>Rasismin kokeminen ja todistaminen eri tilanteissa ja muodoissa</a:t>
            </a:r>
          </a:p>
        </p:txBody>
      </p:sp>
      <p:sp>
        <p:nvSpPr>
          <p:cNvPr id="6" name="Tekstin paikkamerkki 5">
            <a:extLst>
              <a:ext uri="{FF2B5EF4-FFF2-40B4-BE49-F238E27FC236}">
                <a16:creationId xmlns:a16="http://schemas.microsoft.com/office/drawing/2014/main" id="{8D5DFB34-C98A-81FF-CE80-2E9B9DF5BE27}"/>
              </a:ext>
            </a:extLst>
          </p:cNvPr>
          <p:cNvSpPr>
            <a:spLocks noGrp="1"/>
          </p:cNvSpPr>
          <p:nvPr>
            <p:ph type="body" sz="quarter" idx="11"/>
          </p:nvPr>
        </p:nvSpPr>
        <p:spPr>
          <a:xfrm>
            <a:off x="853511" y="1680637"/>
            <a:ext cx="10484978" cy="4208944"/>
          </a:xfrm>
        </p:spPr>
        <p:txBody>
          <a:bodyPr numCol="1"/>
          <a:lstStyle/>
          <a:p>
            <a:r>
              <a:rPr lang="fi-FI" sz="1200" dirty="0"/>
              <a:t>Ennen varsinaisia tutkimuskysymyksiä vastaajille näytettiin SPR:n rasismin määritelmä: </a:t>
            </a:r>
          </a:p>
          <a:p>
            <a:pPr marL="0" indent="0">
              <a:buNone/>
            </a:pPr>
            <a:r>
              <a:rPr lang="fi-FI" sz="1200" i="1" dirty="0"/>
              <a:t>	Rasismi käsitteenä tarkoittaa oletetun ihmisryhmän arvottamista esimerkiksi etnisen alkuperän, ihonvärin, kansalaisuuden, kulttuurin, 	äidinkielen tai uskonnon perusteella alempiarvoiseksi kuin muut ihmisryhmät. Rasismia ovat esimerkiksi vitsit, halveksivat puheet tai kirjoitukset 	vähemmistöistä, kuten romaneista tai maahanmuuttajista. Rasismia on myös näiden vähemmistöryhmien huonompi kohtelu esimerkiksi työnhaussa, 	asuntomarkkinoilla tai palveluissa</a:t>
            </a:r>
          </a:p>
          <a:p>
            <a:r>
              <a:rPr lang="fi-FI" sz="1200" dirty="0"/>
              <a:t>Suurin osa vastaajista, 79 prosenttia (2024:82 %), on joko kokenut tai todistanut määritelmän mukaista rasismia jossakin tilanteessa tai jossakin muodossa. Kyse on suureksi osaksi rasismin todistamisesta, sillä 84 prosenttia rasismia kohdanneista tai todistaneista sanoo, että kyse on ollut muihin kuin itseen kohdistuvasta rasismista. Sekä itseen että muihin kohdistuvaa rasismia on kokenut tai todistanut 12 prosenttia ja Itseensä kohdistuvaa rasismia on kokenut kolme prosenttia vastaajista. Muunkielisistä vastaajista kuitenkin 24 prosenttia on kokenut itseensä kohdistuvaa rasismia. </a:t>
            </a:r>
          </a:p>
          <a:p>
            <a:r>
              <a:rPr lang="fi-FI" sz="1200" dirty="0"/>
              <a:t>Rasismin kokeminen ja todistaminen on keskimääräistä yleisempää siellä, missä on eniten maahanmuuttajataustaisia: suurissa kaupungeissa ja Helsinki-Uudenmaan suuralueella. Rasismin todistaminen ja kokeminen korostuu myös naisilla, alle 35 –vuotiailla, suurituloisimmilla ja korkeakoulututkinnon suorittaneilla. Miehet, yli 50 –vuotiaat ja pienillä paikkakunnilla asuvat ilmoittavat kokeneensa tai todistaneensa rasismia keskimääräistä harvemmin. </a:t>
            </a:r>
          </a:p>
          <a:p>
            <a:r>
              <a:rPr lang="fi-FI" sz="1200" dirty="0"/>
              <a:t>Luetelluista </a:t>
            </a:r>
            <a:r>
              <a:rPr lang="fi-FI" sz="1200" b="1" dirty="0"/>
              <a:t>tilanteista</a:t>
            </a:r>
            <a:r>
              <a:rPr lang="fi-FI" sz="1200" dirty="0"/>
              <a:t> rasismia on koettu tai todistettu yleisimmin verkossa, mediassa tai somessa. 63 prosenttia (2024: 59 %) rasismia kokeneista tai todistaneista vastasi näin. Julkisella paikalla, kuten kadulla tai liikennevälineissä rasismia on kokenut tai todistanut 38 % (2024: 38 %), arkisissa kohtaamisissa 34 % (2024: 32 %) ja rekrytoinnissa, asuntomarkkinoilla, palveluissa tai muissa rakenteissa rasismia on kokenut tai todistanut 16 % (2024: 14 %). </a:t>
            </a:r>
          </a:p>
          <a:p>
            <a:r>
              <a:rPr lang="fi-FI" sz="1200" dirty="0"/>
              <a:t>Luetelluista rasismin </a:t>
            </a:r>
            <a:r>
              <a:rPr lang="fi-FI" sz="1200" b="1" dirty="0"/>
              <a:t>muodoista</a:t>
            </a:r>
            <a:r>
              <a:rPr lang="fi-FI" sz="1200" dirty="0"/>
              <a:t> yleisimmin on kohdattu tai todistettu rasistisia kommentteja tai vitsejä (69 %, 20204: 71 %). Seuraavina tulevat nimittely, kiusaaminen ja eristäminen (47 %, 2024: 54 %) ja eriarvoinen kohtelu (42 %, 2024: 42 %).  Rasistista väkivaltaa tai pahoinpitelyä on kokenut tai todistanut seitsemän prosenttia (2024: 8 %) niistä vastaajista, jotka ilmoittivat kokeneensa tai todistaneensa rasismia. </a:t>
            </a:r>
          </a:p>
          <a:p>
            <a:endParaRPr lang="fi-FI" dirty="0"/>
          </a:p>
        </p:txBody>
      </p:sp>
    </p:spTree>
    <p:extLst>
      <p:ext uri="{BB962C8B-B14F-4D97-AF65-F5344CB8AC3E}">
        <p14:creationId xmlns:p14="http://schemas.microsoft.com/office/powerpoint/2010/main" val="243015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7413AA88-B65D-FA67-D9E3-0C54BB8673A5}"/>
              </a:ext>
            </a:extLst>
          </p:cNvPr>
          <p:cNvSpPr>
            <a:spLocks noGrp="1"/>
          </p:cNvSpPr>
          <p:nvPr>
            <p:ph type="dt" sz="half" idx="12"/>
          </p:nvPr>
        </p:nvSpPr>
        <p:spPr/>
        <p:txBody>
          <a:bodyPr/>
          <a:lstStyle/>
          <a:p>
            <a:r>
              <a:rPr lang="fi-FI"/>
              <a:t>13.03.2025</a:t>
            </a:r>
          </a:p>
        </p:txBody>
      </p:sp>
      <p:sp>
        <p:nvSpPr>
          <p:cNvPr id="4" name="Alatunnisteen paikkamerkki 3">
            <a:extLst>
              <a:ext uri="{FF2B5EF4-FFF2-40B4-BE49-F238E27FC236}">
                <a16:creationId xmlns:a16="http://schemas.microsoft.com/office/drawing/2014/main" id="{36D1E954-E63F-230C-99AA-70AA34A82B15}"/>
              </a:ext>
            </a:extLst>
          </p:cNvPr>
          <p:cNvSpPr>
            <a:spLocks noGrp="1"/>
          </p:cNvSpPr>
          <p:nvPr>
            <p:ph type="ftr" sz="quarter" idx="13"/>
          </p:nvPr>
        </p:nvSpPr>
        <p:spPr/>
        <p:txBody>
          <a:bodyPr/>
          <a:lstStyle/>
          <a:p>
            <a:r>
              <a:rPr lang="fi-FI"/>
              <a:t>SPR/Rasismiin puuttuminen 2025</a:t>
            </a:r>
          </a:p>
        </p:txBody>
      </p:sp>
      <p:sp>
        <p:nvSpPr>
          <p:cNvPr id="5" name="Dian numeron paikkamerkki 4">
            <a:extLst>
              <a:ext uri="{FF2B5EF4-FFF2-40B4-BE49-F238E27FC236}">
                <a16:creationId xmlns:a16="http://schemas.microsoft.com/office/drawing/2014/main" id="{1339C0FB-3A48-0829-B071-212E523092CB}"/>
              </a:ext>
            </a:extLst>
          </p:cNvPr>
          <p:cNvSpPr>
            <a:spLocks noGrp="1"/>
          </p:cNvSpPr>
          <p:nvPr>
            <p:ph type="sldNum" sz="quarter" idx="14"/>
          </p:nvPr>
        </p:nvSpPr>
        <p:spPr/>
        <p:txBody>
          <a:bodyPr/>
          <a:lstStyle/>
          <a:p>
            <a:fld id="{FE5B6939-2160-4D54-A0A9-177BFACD315D}" type="slidenum">
              <a:rPr lang="fi-FI" smtClean="0"/>
              <a:pPr/>
              <a:t>6</a:t>
            </a:fld>
            <a:endParaRPr lang="fi-FI"/>
          </a:p>
        </p:txBody>
      </p:sp>
      <p:sp>
        <p:nvSpPr>
          <p:cNvPr id="2" name="Otsikko 1">
            <a:extLst>
              <a:ext uri="{FF2B5EF4-FFF2-40B4-BE49-F238E27FC236}">
                <a16:creationId xmlns:a16="http://schemas.microsoft.com/office/drawing/2014/main" id="{E4496C07-9B63-31B0-BE39-7B81FDD485C3}"/>
              </a:ext>
            </a:extLst>
          </p:cNvPr>
          <p:cNvSpPr>
            <a:spLocks noGrp="1"/>
          </p:cNvSpPr>
          <p:nvPr>
            <p:ph type="title"/>
          </p:nvPr>
        </p:nvSpPr>
        <p:spPr/>
        <p:txBody>
          <a:bodyPr/>
          <a:lstStyle/>
          <a:p>
            <a:r>
              <a:rPr lang="fi-FI"/>
              <a:t>Rasismiin puuttuminen </a:t>
            </a:r>
          </a:p>
        </p:txBody>
      </p:sp>
      <p:sp>
        <p:nvSpPr>
          <p:cNvPr id="6" name="Tekstin paikkamerkki 5">
            <a:extLst>
              <a:ext uri="{FF2B5EF4-FFF2-40B4-BE49-F238E27FC236}">
                <a16:creationId xmlns:a16="http://schemas.microsoft.com/office/drawing/2014/main" id="{8D5DFB34-C98A-81FF-CE80-2E9B9DF5BE27}"/>
              </a:ext>
            </a:extLst>
          </p:cNvPr>
          <p:cNvSpPr>
            <a:spLocks noGrp="1"/>
          </p:cNvSpPr>
          <p:nvPr>
            <p:ph type="body" sz="quarter" idx="11"/>
          </p:nvPr>
        </p:nvSpPr>
        <p:spPr>
          <a:xfrm>
            <a:off x="1070366" y="1824994"/>
            <a:ext cx="10484978" cy="4124407"/>
          </a:xfrm>
        </p:spPr>
        <p:txBody>
          <a:bodyPr numCol="1"/>
          <a:lstStyle/>
          <a:p>
            <a:r>
              <a:rPr lang="fi-FI" sz="1200" dirty="0">
                <a:solidFill>
                  <a:srgbClr val="000000"/>
                </a:solidFill>
              </a:rPr>
              <a:t>Niiltä vastaajilta, jotka sanoivat kokeneensa tai todistaneensa muihin kohdistunutta rasismia (n=927) kysyttiin, että onko vastaaja puuttunut rasismiin näissä tilanteissa. Neljä kymmenestä vastaajasta (2024: 45 %) sanoo puuttuneensa toisen kokemaan rasismiin, 60 prosenttia ei. Rasismiin puuttuneet korostuvat naisissa, 25-34 –vuotiaissa vastaajissa, mutta myös 50-64 –vuotiaissa. Alueellisesti tarkasteltuna rasismiin puuttumista ilmoitetaan keskimääräistä enemmän yli 50.000 asukkaan kaupungeissa sekä Helsinki-Uudenmaan ja Itä- ja Pohjois-Suomen suuralueilla. Ne vastaajat, jotka ovat kohdanneet tai todistaneet sekä itseensä että muihin kohdistunutta rasismia vastasivat keskimääräistä useammin, että ovat puuttuneet rasismiin. </a:t>
            </a:r>
          </a:p>
          <a:p>
            <a:r>
              <a:rPr lang="fi-FI" sz="1200" dirty="0">
                <a:solidFill>
                  <a:srgbClr val="000000"/>
                </a:solidFill>
              </a:rPr>
              <a:t>Rasismiin puuttuneilta kysyttiin miten rasismiin on puututtu luettelemalla joukko tapoja puuttua rasismiin. Yleisimmät tavat puuttua ovat puuttuminen rasistisiin puheisiin tai vitseihin (75 %), tuen osoittamien rasismin kokijalle eleillä tai sanoilla (46 %) ja tilanteeseen väliin meneminen (33 %). Rasistisiin somekeskusteluihin ilmoitti puuttuneensa runsas neljännes (27 %). Noin kuudesosa on puuttunut työpaikan tai oppilaitoksen syrjiviin käytäntöihin (17 %). Muut luetellut tavat keräsivät mainintoja korkeintaan viisi prosenttia. </a:t>
            </a:r>
          </a:p>
          <a:p>
            <a:r>
              <a:rPr lang="fi-FI" sz="1200" dirty="0">
                <a:solidFill>
                  <a:srgbClr val="000000"/>
                </a:solidFill>
              </a:rPr>
              <a:t>Niiltä, jotka eivät olleet puuttuneet rasismiin, kysyttiin syitä siihen, että rasismiin ei puututtu. Vastaukset valittiin valmiiksi annetuista vaihtoehdoista. Useimmin mainittiin se, että tilanne oli nopeasti ohi, eikä oltu ehditty toimia (36 %). Lähes yhtä usein syyksi mainittiin se, ettei osattu tai oltu varmoja siitä, miten pitäisi toimia (31 %). Viidesosa (21 %) vastasi, ettei ollut uskaltanut puuttua tilanteeseen. Viisitoista prosenttia vastasi, ettei pystynyt puuttumaan rasismiin ja 10 prosenttia sanoi, ettei halunnut. Jonkun muun syyn nimesi 11 prosenttia vastaajista. </a:t>
            </a:r>
          </a:p>
          <a:p>
            <a:endParaRPr lang="fi-FI" sz="1200" dirty="0">
              <a:solidFill>
                <a:srgbClr val="000000"/>
              </a:solidFill>
            </a:endParaRPr>
          </a:p>
        </p:txBody>
      </p:sp>
    </p:spTree>
    <p:extLst>
      <p:ext uri="{BB962C8B-B14F-4D97-AF65-F5344CB8AC3E}">
        <p14:creationId xmlns:p14="http://schemas.microsoft.com/office/powerpoint/2010/main" val="201204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7413AA88-B65D-FA67-D9E3-0C54BB8673A5}"/>
              </a:ext>
            </a:extLst>
          </p:cNvPr>
          <p:cNvSpPr>
            <a:spLocks noGrp="1"/>
          </p:cNvSpPr>
          <p:nvPr>
            <p:ph type="dt" sz="half" idx="12"/>
          </p:nvPr>
        </p:nvSpPr>
        <p:spPr/>
        <p:txBody>
          <a:bodyPr/>
          <a:lstStyle/>
          <a:p>
            <a:r>
              <a:rPr lang="fi-FI"/>
              <a:t>13.03.2025</a:t>
            </a:r>
          </a:p>
        </p:txBody>
      </p:sp>
      <p:sp>
        <p:nvSpPr>
          <p:cNvPr id="4" name="Alatunnisteen paikkamerkki 3">
            <a:extLst>
              <a:ext uri="{FF2B5EF4-FFF2-40B4-BE49-F238E27FC236}">
                <a16:creationId xmlns:a16="http://schemas.microsoft.com/office/drawing/2014/main" id="{36D1E954-E63F-230C-99AA-70AA34A82B15}"/>
              </a:ext>
            </a:extLst>
          </p:cNvPr>
          <p:cNvSpPr>
            <a:spLocks noGrp="1"/>
          </p:cNvSpPr>
          <p:nvPr>
            <p:ph type="ftr" sz="quarter" idx="13"/>
          </p:nvPr>
        </p:nvSpPr>
        <p:spPr/>
        <p:txBody>
          <a:bodyPr/>
          <a:lstStyle/>
          <a:p>
            <a:r>
              <a:rPr lang="fi-FI"/>
              <a:t>SPR/Rasismiin puuttuminen 2025</a:t>
            </a:r>
          </a:p>
        </p:txBody>
      </p:sp>
      <p:sp>
        <p:nvSpPr>
          <p:cNvPr id="5" name="Dian numeron paikkamerkki 4">
            <a:extLst>
              <a:ext uri="{FF2B5EF4-FFF2-40B4-BE49-F238E27FC236}">
                <a16:creationId xmlns:a16="http://schemas.microsoft.com/office/drawing/2014/main" id="{1339C0FB-3A48-0829-B071-212E523092CB}"/>
              </a:ext>
            </a:extLst>
          </p:cNvPr>
          <p:cNvSpPr>
            <a:spLocks noGrp="1"/>
          </p:cNvSpPr>
          <p:nvPr>
            <p:ph type="sldNum" sz="quarter" idx="14"/>
          </p:nvPr>
        </p:nvSpPr>
        <p:spPr/>
        <p:txBody>
          <a:bodyPr/>
          <a:lstStyle/>
          <a:p>
            <a:fld id="{FE5B6939-2160-4D54-A0A9-177BFACD315D}" type="slidenum">
              <a:rPr lang="fi-FI" smtClean="0"/>
              <a:pPr/>
              <a:t>7</a:t>
            </a:fld>
            <a:endParaRPr lang="fi-FI"/>
          </a:p>
        </p:txBody>
      </p:sp>
      <p:sp>
        <p:nvSpPr>
          <p:cNvPr id="2" name="Otsikko 1">
            <a:extLst>
              <a:ext uri="{FF2B5EF4-FFF2-40B4-BE49-F238E27FC236}">
                <a16:creationId xmlns:a16="http://schemas.microsoft.com/office/drawing/2014/main" id="{E4496C07-9B63-31B0-BE39-7B81FDD485C3}"/>
              </a:ext>
            </a:extLst>
          </p:cNvPr>
          <p:cNvSpPr>
            <a:spLocks noGrp="1"/>
          </p:cNvSpPr>
          <p:nvPr>
            <p:ph type="title"/>
          </p:nvPr>
        </p:nvSpPr>
        <p:spPr/>
        <p:txBody>
          <a:bodyPr/>
          <a:lstStyle/>
          <a:p>
            <a:r>
              <a:rPr lang="fi-FI"/>
              <a:t>Osataanko puuttua rasismiin, lasten ja nuorten kohtaama rasismi </a:t>
            </a:r>
          </a:p>
        </p:txBody>
      </p:sp>
      <p:sp>
        <p:nvSpPr>
          <p:cNvPr id="6" name="Tekstin paikkamerkki 5">
            <a:extLst>
              <a:ext uri="{FF2B5EF4-FFF2-40B4-BE49-F238E27FC236}">
                <a16:creationId xmlns:a16="http://schemas.microsoft.com/office/drawing/2014/main" id="{8D5DFB34-C98A-81FF-CE80-2E9B9DF5BE27}"/>
              </a:ext>
            </a:extLst>
          </p:cNvPr>
          <p:cNvSpPr>
            <a:spLocks noGrp="1"/>
          </p:cNvSpPr>
          <p:nvPr>
            <p:ph type="body" sz="quarter" idx="11"/>
          </p:nvPr>
        </p:nvSpPr>
        <p:spPr>
          <a:xfrm>
            <a:off x="853511" y="1765173"/>
            <a:ext cx="10484978" cy="4124407"/>
          </a:xfrm>
        </p:spPr>
        <p:txBody>
          <a:bodyPr numCol="1"/>
          <a:lstStyle/>
          <a:p>
            <a:r>
              <a:rPr lang="fi-FI" sz="1200" dirty="0"/>
              <a:t>Noin neljä kymmenestä (43 %) kokee, että jos kohtaa rasismia, osaa myös puuttua siihen. Vuonna 2024 puhelinhaastatteluna toteutetussa kyselyssä vastaava osuus oli 61 %. Muutos on melko iso, ja siihen saattaa osaltaan olla selityksenä tutkimusmetodin muutos. Puhelinhaastattelussa vastaajan on ehkä vaikeampaa antaa kysymykseen kieltävä vastaus. </a:t>
            </a:r>
          </a:p>
          <a:p>
            <a:r>
              <a:rPr lang="fi-FI" sz="1200" dirty="0"/>
              <a:t>Miehet, 35-49 –vuotiaat ja korkeasti koulutetut kokevat keskimääräistä useammin, että osaavat puuttua rasismiin. Samoin näin kokevat muunkieliset vastaajat.  Naisissa ja alle 35 –vuotiaissa on puolestaan keskimääräistä enemmän niitä, jotka eivät koe osaavansa puuttua rasismiin. </a:t>
            </a:r>
          </a:p>
          <a:p>
            <a:r>
              <a:rPr lang="fi-FI" sz="1200" dirty="0"/>
              <a:t>Lasten ja nuorten Suomessa kohtaamaa rasismia pidetään vakavana ongelmana, 81 prosenttia ajattelee näin. Erittäin vakavana ongelmaa pitää 53 prosenttia ja melko vakavana 28 prosenttia. Kymmenen prosenttia kokee, että ongelma ei ole kovin vakava ja viiden prosentin mielestä se ei ole lainkaan vakava. Vielä tätäkin suurempi osuus, 92 prosenttia pitää tärkeänä, että lasten ja nuorten kokemaan rasismiin puututaan, 74 prosenttia pitää puuttumista erittäin tärkeänä ja 18 prosenttia melko tärkeänä. Kuusi prosenttia ei pidä puuttumista tärkeänä. </a:t>
            </a:r>
          </a:p>
          <a:p>
            <a:r>
              <a:rPr lang="fi-FI" sz="1200" dirty="0"/>
              <a:t>Lasten ja nuorten kokemaan rasismiin on puuttunut 24 prosenttia vastaajista. </a:t>
            </a:r>
          </a:p>
          <a:p>
            <a:endParaRPr lang="fi-FI" sz="1200" dirty="0"/>
          </a:p>
        </p:txBody>
      </p:sp>
    </p:spTree>
    <p:extLst>
      <p:ext uri="{BB962C8B-B14F-4D97-AF65-F5344CB8AC3E}">
        <p14:creationId xmlns:p14="http://schemas.microsoft.com/office/powerpoint/2010/main" val="154078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2"/>
          </p:nvPr>
        </p:nvSpPr>
        <p:spPr/>
        <p:txBody>
          <a:bodyPr/>
          <a:lstStyle/>
          <a:p>
            <a:r>
              <a:rPr lang="fi-FI"/>
              <a:t>13.03.2025</a:t>
            </a:r>
          </a:p>
        </p:txBody>
      </p:sp>
      <p:sp>
        <p:nvSpPr>
          <p:cNvPr id="4" name="Alatunnisteen paikkamerkki 3"/>
          <p:cNvSpPr>
            <a:spLocks noGrp="1"/>
          </p:cNvSpPr>
          <p:nvPr>
            <p:ph type="ftr" sz="quarter" idx="13"/>
          </p:nvPr>
        </p:nvSpPr>
        <p:spPr/>
        <p:txBody>
          <a:bodyPr/>
          <a:lstStyle/>
          <a:p>
            <a:r>
              <a:rPr lang="fi-FI"/>
              <a:t>SPR/Rasismiin puuttuminen 2025</a:t>
            </a:r>
          </a:p>
        </p:txBody>
      </p:sp>
      <p:sp>
        <p:nvSpPr>
          <p:cNvPr id="5" name="Dian numeron paikkamerkki 4"/>
          <p:cNvSpPr>
            <a:spLocks noGrp="1"/>
          </p:cNvSpPr>
          <p:nvPr>
            <p:ph type="sldNum" sz="quarter" idx="14"/>
          </p:nvPr>
        </p:nvSpPr>
        <p:spPr/>
        <p:txBody>
          <a:bodyPr/>
          <a:lstStyle/>
          <a:p>
            <a:fld id="{45530FF3-944E-453D-AD86-280F662E2B3A}" type="slidenum">
              <a:rPr lang="fi-FI" smtClean="0"/>
              <a:t>8</a:t>
            </a:fld>
            <a:endParaRPr lang="fi-FI"/>
          </a:p>
        </p:txBody>
      </p:sp>
      <p:sp>
        <p:nvSpPr>
          <p:cNvPr id="2" name="Otsikko 1">
            <a:extLst>
              <a:ext uri="{FF2B5EF4-FFF2-40B4-BE49-F238E27FC236}">
                <a16:creationId xmlns:a16="http://schemas.microsoft.com/office/drawing/2014/main" id="{FD2C3872-CB79-F744-DDFF-74C5ED128C05}"/>
              </a:ext>
            </a:extLst>
          </p:cNvPr>
          <p:cNvSpPr>
            <a:spLocks noGrp="1"/>
          </p:cNvSpPr>
          <p:nvPr>
            <p:ph type="title"/>
          </p:nvPr>
        </p:nvSpPr>
        <p:spPr/>
        <p:txBody>
          <a:bodyPr/>
          <a:lstStyle/>
          <a:p>
            <a:r>
              <a:rPr lang="fi-FI" i="0"/>
              <a:t>Tutkimusgrafiikka</a:t>
            </a:r>
            <a:endParaRPr lang="fi-FI"/>
          </a:p>
        </p:txBody>
      </p:sp>
    </p:spTree>
    <p:extLst>
      <p:ext uri="{BB962C8B-B14F-4D97-AF65-F5344CB8AC3E}">
        <p14:creationId xmlns:p14="http://schemas.microsoft.com/office/powerpoint/2010/main" val="3328824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9">
            <a:extLst>
              <a:ext uri="{FF2B5EF4-FFF2-40B4-BE49-F238E27FC236}">
                <a16:creationId xmlns:a16="http://schemas.microsoft.com/office/drawing/2014/main" id="{122E3D00-0A48-AA0F-57D4-43C8687921B3}"/>
              </a:ext>
            </a:extLst>
          </p:cNvPr>
          <p:cNvGraphicFramePr>
            <a:graphicFrameLocks noGrp="1"/>
          </p:cNvGraphicFramePr>
          <p:nvPr>
            <p:ph idx="1"/>
            <p:custDataLst>
              <p:tags r:id="rId1"/>
            </p:custDataLst>
          </p:nvPr>
        </p:nvGraphicFramePr>
        <p:xfrm>
          <a:off x="854075" y="1571625"/>
          <a:ext cx="10483850" cy="4806950"/>
        </p:xfrm>
        <a:graphic>
          <a:graphicData uri="http://schemas.openxmlformats.org/drawingml/2006/chart">
            <c:chart xmlns:c="http://schemas.openxmlformats.org/drawingml/2006/chart" xmlns:r="http://schemas.openxmlformats.org/officeDocument/2006/relationships" r:id="rId3"/>
          </a:graphicData>
        </a:graphic>
      </p:graphicFrame>
      <p:sp>
        <p:nvSpPr>
          <p:cNvPr id="3" name="Päivämäärän paikkamerkki 2">
            <a:extLst>
              <a:ext uri="{FF2B5EF4-FFF2-40B4-BE49-F238E27FC236}">
                <a16:creationId xmlns:a16="http://schemas.microsoft.com/office/drawing/2014/main" id="{309ACA85-6C50-5162-2641-8D546EFED3F4}"/>
              </a:ext>
            </a:extLst>
          </p:cNvPr>
          <p:cNvSpPr>
            <a:spLocks noGrp="1"/>
          </p:cNvSpPr>
          <p:nvPr>
            <p:ph type="dt" sz="half" idx="12"/>
          </p:nvPr>
        </p:nvSpPr>
        <p:spPr/>
        <p:txBody>
          <a:bodyPr/>
          <a:lstStyle/>
          <a:p>
            <a:r>
              <a:rPr lang="fi-FI"/>
              <a:t>13.03.2025</a:t>
            </a:r>
            <a:endParaRPr lang="fi-FI" dirty="0"/>
          </a:p>
        </p:txBody>
      </p:sp>
      <p:sp>
        <p:nvSpPr>
          <p:cNvPr id="4" name="Alatunnisteen paikkamerkki 3">
            <a:extLst>
              <a:ext uri="{FF2B5EF4-FFF2-40B4-BE49-F238E27FC236}">
                <a16:creationId xmlns:a16="http://schemas.microsoft.com/office/drawing/2014/main" id="{C2B4492D-18C6-6235-CEB4-46405E82D372}"/>
              </a:ext>
            </a:extLst>
          </p:cNvPr>
          <p:cNvSpPr>
            <a:spLocks noGrp="1"/>
          </p:cNvSpPr>
          <p:nvPr>
            <p:ph type="ftr" sz="quarter" idx="13"/>
          </p:nvPr>
        </p:nvSpPr>
        <p:spPr/>
        <p:txBody>
          <a:bodyPr/>
          <a:lstStyle/>
          <a:p>
            <a:r>
              <a:rPr lang="fi-FI"/>
              <a:t>SPR/Rasismiin puuttuminen 2025</a:t>
            </a:r>
            <a:endParaRPr lang="fi-FI" dirty="0"/>
          </a:p>
        </p:txBody>
      </p:sp>
      <p:sp>
        <p:nvSpPr>
          <p:cNvPr id="5" name="Dian numeron paikkamerkki 4">
            <a:extLst>
              <a:ext uri="{FF2B5EF4-FFF2-40B4-BE49-F238E27FC236}">
                <a16:creationId xmlns:a16="http://schemas.microsoft.com/office/drawing/2014/main" id="{39B63EB8-91A4-5F8A-B60C-D71F38EF6B0B}"/>
              </a:ext>
            </a:extLst>
          </p:cNvPr>
          <p:cNvSpPr>
            <a:spLocks noGrp="1"/>
          </p:cNvSpPr>
          <p:nvPr>
            <p:ph type="sldNum" sz="quarter" idx="14"/>
          </p:nvPr>
        </p:nvSpPr>
        <p:spPr/>
        <p:txBody>
          <a:bodyPr/>
          <a:lstStyle/>
          <a:p>
            <a:fld id="{FE5B6939-2160-4D54-A0A9-177BFACD315D}" type="slidenum">
              <a:rPr lang="fi-FI" smtClean="0"/>
              <a:pPr/>
              <a:t>9</a:t>
            </a:fld>
            <a:endParaRPr lang="fi-FI" dirty="0"/>
          </a:p>
        </p:txBody>
      </p:sp>
      <p:sp>
        <p:nvSpPr>
          <p:cNvPr id="7" name="Otsikko 6">
            <a:extLst>
              <a:ext uri="{FF2B5EF4-FFF2-40B4-BE49-F238E27FC236}">
                <a16:creationId xmlns:a16="http://schemas.microsoft.com/office/drawing/2014/main" id="{FE6A6C52-197C-0F27-6621-60F47766AC9A}"/>
              </a:ext>
            </a:extLst>
          </p:cNvPr>
          <p:cNvSpPr>
            <a:spLocks noGrp="1"/>
          </p:cNvSpPr>
          <p:nvPr>
            <p:ph type="title"/>
          </p:nvPr>
        </p:nvSpPr>
        <p:spPr/>
        <p:txBody>
          <a:bodyPr/>
          <a:lstStyle/>
          <a:p>
            <a:r>
              <a:rPr lang="fi-FI" dirty="0"/>
              <a:t>Onko kokenut tai todistanut rasismia seuraavissa tilanteissa</a:t>
            </a:r>
            <a:br>
              <a:rPr lang="fi-FI" dirty="0"/>
            </a:br>
            <a:r>
              <a:rPr lang="fi-FI" sz="2400" dirty="0"/>
              <a:t>Arkisissa kohtaamisissa työpaikalla, harrastuksissa, koulussa, oppilaitoksessa</a:t>
            </a:r>
          </a:p>
        </p:txBody>
      </p:sp>
      <p:sp>
        <p:nvSpPr>
          <p:cNvPr id="2" name="Title 1">
            <a:extLst>
              <a:ext uri="{FF2B5EF4-FFF2-40B4-BE49-F238E27FC236}">
                <a16:creationId xmlns:a16="http://schemas.microsoft.com/office/drawing/2014/main" id="{9FBC900D-3CD0-3D1E-5005-DC1DAF411272}"/>
              </a:ext>
            </a:extLst>
          </p:cNvPr>
          <p:cNvSpPr txBox="1">
            <a:spLocks/>
          </p:cNvSpPr>
          <p:nvPr/>
        </p:nvSpPr>
        <p:spPr>
          <a:xfrm>
            <a:off x="853511" y="6434637"/>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262626"/>
                </a:solidFill>
                <a:latin typeface="Calibri" panose="020F0502020204030204" pitchFamily="34" charset="0"/>
              </a:rPr>
              <a:t>n=kaikki vastaajat</a:t>
            </a:r>
          </a:p>
        </p:txBody>
      </p:sp>
    </p:spTree>
    <p:extLst>
      <p:ext uri="{BB962C8B-B14F-4D97-AF65-F5344CB8AC3E}">
        <p14:creationId xmlns:p14="http://schemas.microsoft.com/office/powerpoint/2010/main" val="2910385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Etu- ja takasivut">
  <a:themeElements>
    <a:clrScheme name="Taloustutkimus-tarjouspohja">
      <a:dk1>
        <a:srgbClr val="3A4A4E"/>
      </a:dk1>
      <a:lt1>
        <a:sysClr val="window" lastClr="FFFFFF"/>
      </a:lt1>
      <a:dk2>
        <a:srgbClr val="2A6471"/>
      </a:dk2>
      <a:lt2>
        <a:srgbClr val="E9EFF1"/>
      </a:lt2>
      <a:accent1>
        <a:srgbClr val="E60F28"/>
      </a:accent1>
      <a:accent2>
        <a:srgbClr val="F0802C"/>
      </a:accent2>
      <a:accent3>
        <a:srgbClr val="4DA7BC"/>
      </a:accent3>
      <a:accent4>
        <a:srgbClr val="70AC47"/>
      </a:accent4>
      <a:accent5>
        <a:srgbClr val="C10F70"/>
      </a:accent5>
      <a:accent6>
        <a:srgbClr val="BCE1EA"/>
      </a:accent6>
      <a:hlink>
        <a:srgbClr val="4DA7BC"/>
      </a:hlink>
      <a:folHlink>
        <a:srgbClr val="7794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loustutkimus-raporttipohja">
  <a:themeElements>
    <a:clrScheme name="Taloustutkimus-tarjouspohja">
      <a:dk1>
        <a:srgbClr val="3A4A4E"/>
      </a:dk1>
      <a:lt1>
        <a:sysClr val="window" lastClr="FFFFFF"/>
      </a:lt1>
      <a:dk2>
        <a:srgbClr val="2A6471"/>
      </a:dk2>
      <a:lt2>
        <a:srgbClr val="E9EFF1"/>
      </a:lt2>
      <a:accent1>
        <a:srgbClr val="E60F28"/>
      </a:accent1>
      <a:accent2>
        <a:srgbClr val="F0802C"/>
      </a:accent2>
      <a:accent3>
        <a:srgbClr val="4DA7BC"/>
      </a:accent3>
      <a:accent4>
        <a:srgbClr val="70AC47"/>
      </a:accent4>
      <a:accent5>
        <a:srgbClr val="C10F70"/>
      </a:accent5>
      <a:accent6>
        <a:srgbClr val="BCE1EA"/>
      </a:accent6>
      <a:hlink>
        <a:srgbClr val="4DA7BC"/>
      </a:hlink>
      <a:folHlink>
        <a:srgbClr val="77949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oustutkimus-raporttipohja" id="{20083AAD-8A82-4AFB-9EC9-D1B5343B9474}" vid="{E5D5209F-B583-400E-A6AE-946B14C73403}"/>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Taloustutkimus-sivuteema</Template>
  <TotalTime>30</TotalTime>
  <Words>2916</Words>
  <Application>Microsoft Office PowerPoint</Application>
  <PresentationFormat>Widescreen</PresentationFormat>
  <Paragraphs>384</Paragraphs>
  <Slides>35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Calibri</vt:lpstr>
      <vt:lpstr>Calibri Light</vt:lpstr>
      <vt:lpstr>Times New Roman</vt:lpstr>
      <vt:lpstr>Etu- ja takasivut</vt:lpstr>
      <vt:lpstr>Taloustutkimus-raporttipohja</vt:lpstr>
      <vt:lpstr>Kyselytutkimus rasismiin puuttumisesta 2025</vt:lpstr>
      <vt:lpstr>Miten tutkimus tehtiin</vt:lpstr>
      <vt:lpstr>Tutkimuksen toteutus</vt:lpstr>
      <vt:lpstr>Yhteenveto tuloksista</vt:lpstr>
      <vt:lpstr>Rasismin kokeminen ja todistaminen eri tilanteissa ja muodoissa</vt:lpstr>
      <vt:lpstr>Rasismiin puuttuminen </vt:lpstr>
      <vt:lpstr>Osataanko puuttua rasismiin, lasten ja nuorten kohtaama rasismi </vt:lpstr>
      <vt:lpstr>Tutkimusgrafiikka</vt:lpstr>
      <vt:lpstr>Onko kokenut tai todistanut rasismia seuraavissa tilanteissa Arkisissa kohtaamisissa työpaikalla, harrastuksissa, koulussa, oppilaitoksessa</vt:lpstr>
      <vt:lpstr>Onko kokenut tai todistanut rasismia seuraavissa tilanteissa Julkisella paikalla kuten kaupassa, kadulla tai liikennevälineissä</vt:lpstr>
      <vt:lpstr>Onko kokenut tai todistanut rasismia seuraavissa tilanteissa Rekrytoinnissa, asuntomarkkinoilla, palveluissa, muissa rakenteissa</vt:lpstr>
      <vt:lpstr>Onko kokenut tai todistanut rasismia seuraavissa tilanteissa Verkossa, mediassa, somessa</vt:lpstr>
      <vt:lpstr>Onko kokenut tai todistanut rasismia seuraavissa tilanteissa Kyllä -vastaukset</vt:lpstr>
      <vt:lpstr>Onko kokenut tai todistanut rasismia seuraavissa muodoissa Nimittely, kiusaaminen, eristäminen</vt:lpstr>
      <vt:lpstr>Onko kokenut tai todistanut rasismia seuraavissa muodoissa Rasistiset kommentit, vitsit</vt:lpstr>
      <vt:lpstr>Onko kokenut tai todistanut rasismia seuraavissa muodoissa Eriarvoinen kohtelu</vt:lpstr>
      <vt:lpstr>Onko kokenut tai todistanut rasismia seuraavissa muodoissa Rasistinen väkivalta, pahoinpitely</vt:lpstr>
      <vt:lpstr>Onko kokenut tai todistanut rasismia seuraavissa muodoissa Kyllä -vastaukset</vt:lpstr>
      <vt:lpstr>Oletko kokenut tai todistanut rasismia</vt:lpstr>
      <vt:lpstr>Keneen kohdistuvaa rasismia on kokenut</vt:lpstr>
      <vt:lpstr>Onko puuttunut jonkun toisen kokemaan rasismiin</vt:lpstr>
      <vt:lpstr>Onko puuttunut jonkun toisen kokemaan rasismiin Kyllä -vastaukset</vt:lpstr>
      <vt:lpstr>Miten on puuttunut rasismiin </vt:lpstr>
      <vt:lpstr>Miksi ei ole puuttunut rasismiin</vt:lpstr>
      <vt:lpstr>Jos kohtaa rasismia, kokeeko että osaa puuttua siihen</vt:lpstr>
      <vt:lpstr>Jos kohtaa rasismia, kokeeko että osaa puuttua siihen Kyllä -vastaukset</vt:lpstr>
      <vt:lpstr>Miten vakavana pitää sitä, että lapset ja nuoret kokevat rasismia Suomessa</vt:lpstr>
      <vt:lpstr>Miten tärkeää on, että lasten ja nuorten kokemaan rasismiin puututaan</vt:lpstr>
      <vt:lpstr>Onko itse puuttunut lasten tai nuorten kokemaan rasismiin</vt:lpstr>
      <vt:lpstr>Liitteet</vt:lpstr>
      <vt:lpstr>PowerPoint Presentation</vt:lpstr>
      <vt:lpstr>Quality guarantee</vt:lpstr>
      <vt:lpstr>PowerPoint Presentation</vt:lpstr>
      <vt:lpstr>PowerPoint Presentation</vt:lpstr>
      <vt:lpstr>Internet-paneelin taustatiedot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ASIAKAS-TYYTYVÄISYYS-TUTKIMUS-</dc:title>
  <dc:creator>Marjaleena Pihlflyckt</dc:creator>
  <cp:lastModifiedBy>Luoto Laura</cp:lastModifiedBy>
  <cp:revision>6</cp:revision>
  <dcterms:created xsi:type="dcterms:W3CDTF">2022-10-26T07:54:20Z</dcterms:created>
  <dcterms:modified xsi:type="dcterms:W3CDTF">2025-03-13T07:20:44Z</dcterms:modified>
</cp:coreProperties>
</file>